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62" r:id="rId3"/>
    <p:sldId id="263" r:id="rId4"/>
    <p:sldId id="271" r:id="rId5"/>
    <p:sldId id="272" r:id="rId6"/>
    <p:sldId id="273" r:id="rId7"/>
    <p:sldId id="274" r:id="rId8"/>
    <p:sldId id="275" r:id="rId9"/>
    <p:sldId id="259" r:id="rId10"/>
    <p:sldId id="258" r:id="rId11"/>
    <p:sldId id="264" r:id="rId12"/>
    <p:sldId id="265" r:id="rId13"/>
    <p:sldId id="266" r:id="rId14"/>
    <p:sldId id="267" r:id="rId15"/>
    <p:sldId id="268" r:id="rId16"/>
    <p:sldId id="269" r:id="rId17"/>
    <p:sldId id="276" r:id="rId18"/>
    <p:sldId id="278" r:id="rId19"/>
    <p:sldId id="279" r:id="rId20"/>
    <p:sldId id="286" r:id="rId21"/>
    <p:sldId id="287" r:id="rId22"/>
    <p:sldId id="288" r:id="rId23"/>
    <p:sldId id="291" r:id="rId24"/>
    <p:sldId id="292" r:id="rId25"/>
    <p:sldId id="293" r:id="rId26"/>
    <p:sldId id="294" r:id="rId27"/>
    <p:sldId id="295" r:id="rId28"/>
    <p:sldId id="296" r:id="rId29"/>
    <p:sldId id="299" r:id="rId30"/>
    <p:sldId id="300" r:id="rId31"/>
    <p:sldId id="301" r:id="rId32"/>
    <p:sldId id="302" r:id="rId33"/>
    <p:sldId id="277" r:id="rId34"/>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AC"/>
    <a:srgbClr val="FF66CC"/>
    <a:srgbClr val="FF9900"/>
    <a:srgbClr val="FF3399"/>
    <a:srgbClr val="9900CC"/>
    <a:srgbClr val="D99B01"/>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664" autoAdjust="0"/>
  </p:normalViewPr>
  <p:slideViewPr>
    <p:cSldViewPr>
      <p:cViewPr varScale="1">
        <p:scale>
          <a:sx n="152" d="100"/>
          <a:sy n="152" d="100"/>
        </p:scale>
        <p:origin x="1320" y="-330"/>
      </p:cViewPr>
      <p:guideLst>
        <p:guide orient="horz" pos="1620"/>
        <p:guide pos="216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7DE25-2FEF-4202-A221-4EB380DA8FE7}" type="doc">
      <dgm:prSet loTypeId="urn:microsoft.com/office/officeart/2005/8/layout/arrow2" loCatId="process" qsTypeId="urn:microsoft.com/office/officeart/2005/8/quickstyle/simple1" qsCatId="simple" csTypeId="urn:microsoft.com/office/officeart/2005/8/colors/accent1_2" csCatId="accent1" phldr="1"/>
      <dgm:spPr/>
    </dgm:pt>
    <dgm:pt modelId="{EC7E29C3-81E4-4B33-8877-280EAC2089F5}">
      <dgm:prSet phldrT="[Text]"/>
      <dgm:spPr/>
      <dgm:t>
        <a:bodyPr/>
        <a:lstStyle/>
        <a:p>
          <a:r>
            <a:rPr lang="en-US" dirty="0">
              <a:solidFill>
                <a:schemeClr val="bg1"/>
              </a:solidFill>
              <a:latin typeface="Algerian" panose="04020705040A02060702" pitchFamily="82" charset="0"/>
            </a:rPr>
            <a:t>Follow the suspect </a:t>
          </a:r>
        </a:p>
      </dgm:t>
    </dgm:pt>
    <dgm:pt modelId="{173E3569-E57A-4F52-B7C5-D5EEE58E9D7E}" type="parTrans" cxnId="{FDF408C0-1B67-4116-89C3-3F5797813FD5}">
      <dgm:prSet/>
      <dgm:spPr/>
      <dgm:t>
        <a:bodyPr/>
        <a:lstStyle/>
        <a:p>
          <a:endParaRPr lang="id-ID"/>
        </a:p>
      </dgm:t>
    </dgm:pt>
    <dgm:pt modelId="{17E8B9F3-CB25-4DA6-BB7F-FAE50F4496FE}" type="sibTrans" cxnId="{FDF408C0-1B67-4116-89C3-3F5797813FD5}">
      <dgm:prSet/>
      <dgm:spPr/>
      <dgm:t>
        <a:bodyPr/>
        <a:lstStyle/>
        <a:p>
          <a:endParaRPr lang="id-ID"/>
        </a:p>
      </dgm:t>
    </dgm:pt>
    <dgm:pt modelId="{B389C6FF-0429-498D-8CC5-D19940C2CCD2}">
      <dgm:prSet phldrT="[Text]"/>
      <dgm:spPr/>
      <dgm:t>
        <a:bodyPr/>
        <a:lstStyle/>
        <a:p>
          <a:r>
            <a:rPr lang="en-US" dirty="0">
              <a:solidFill>
                <a:schemeClr val="bg1"/>
              </a:solidFill>
              <a:latin typeface="Algerian" panose="04020705040A02060702" pitchFamily="82" charset="0"/>
            </a:rPr>
            <a:t>Follow the Money</a:t>
          </a:r>
          <a:endParaRPr lang="id-ID" dirty="0">
            <a:solidFill>
              <a:schemeClr val="bg1"/>
            </a:solidFill>
            <a:latin typeface="Algerian" panose="04020705040A02060702" pitchFamily="82" charset="0"/>
          </a:endParaRPr>
        </a:p>
      </dgm:t>
    </dgm:pt>
    <dgm:pt modelId="{01DEB88C-0DB0-4494-B0ED-424630D172E7}" type="parTrans" cxnId="{145524A8-02FA-452E-A3C9-035218495D72}">
      <dgm:prSet/>
      <dgm:spPr/>
      <dgm:t>
        <a:bodyPr/>
        <a:lstStyle/>
        <a:p>
          <a:endParaRPr lang="id-ID"/>
        </a:p>
      </dgm:t>
    </dgm:pt>
    <dgm:pt modelId="{927AC1FB-AABF-47AC-9294-0A9E7E9DC84D}" type="sibTrans" cxnId="{145524A8-02FA-452E-A3C9-035218495D72}">
      <dgm:prSet/>
      <dgm:spPr/>
      <dgm:t>
        <a:bodyPr/>
        <a:lstStyle/>
        <a:p>
          <a:endParaRPr lang="id-ID"/>
        </a:p>
      </dgm:t>
    </dgm:pt>
    <dgm:pt modelId="{E79B171E-73D0-41C8-9107-342852A6B0B0}">
      <dgm:prSet phldrT="[Text]"/>
      <dgm:spPr/>
      <dgm:t>
        <a:bodyPr/>
        <a:lstStyle/>
        <a:p>
          <a:r>
            <a:rPr lang="en-US" dirty="0">
              <a:solidFill>
                <a:schemeClr val="bg1"/>
              </a:solidFill>
              <a:latin typeface="Algerian" panose="04020705040A02060702" pitchFamily="82" charset="0"/>
            </a:rPr>
            <a:t>Independent Crime</a:t>
          </a:r>
          <a:endParaRPr lang="id-ID" dirty="0">
            <a:solidFill>
              <a:schemeClr val="bg1"/>
            </a:solidFill>
            <a:latin typeface="Algerian" panose="04020705040A02060702" pitchFamily="82" charset="0"/>
          </a:endParaRPr>
        </a:p>
      </dgm:t>
    </dgm:pt>
    <dgm:pt modelId="{C7E89D81-71CF-432B-848B-D261509C5F46}" type="parTrans" cxnId="{942324E8-C4A5-4F4C-87D5-D511862BE399}">
      <dgm:prSet/>
      <dgm:spPr/>
      <dgm:t>
        <a:bodyPr/>
        <a:lstStyle/>
        <a:p>
          <a:endParaRPr lang="id-ID"/>
        </a:p>
      </dgm:t>
    </dgm:pt>
    <dgm:pt modelId="{729C884B-4C50-4485-A223-8EBCB6B540D5}" type="sibTrans" cxnId="{942324E8-C4A5-4F4C-87D5-D511862BE399}">
      <dgm:prSet/>
      <dgm:spPr/>
      <dgm:t>
        <a:bodyPr/>
        <a:lstStyle/>
        <a:p>
          <a:endParaRPr lang="id-ID"/>
        </a:p>
      </dgm:t>
    </dgm:pt>
    <dgm:pt modelId="{21032326-319E-4A3D-A87E-DE05628328E5}" type="pres">
      <dgm:prSet presAssocID="{58E7DE25-2FEF-4202-A221-4EB380DA8FE7}" presName="arrowDiagram" presStyleCnt="0">
        <dgm:presLayoutVars>
          <dgm:chMax val="5"/>
          <dgm:dir/>
          <dgm:resizeHandles val="exact"/>
        </dgm:presLayoutVars>
      </dgm:prSet>
      <dgm:spPr/>
    </dgm:pt>
    <dgm:pt modelId="{2899F062-EA6F-483A-84BB-DD09FD10A42E}" type="pres">
      <dgm:prSet presAssocID="{58E7DE25-2FEF-4202-A221-4EB380DA8FE7}" presName="arrow" presStyleLbl="bgShp" presStyleIdx="0" presStyleCnt="1" custLinFactNeighborX="2505" custLinFactNeighborY="-3333"/>
      <dgm:spPr/>
    </dgm:pt>
    <dgm:pt modelId="{C9F7C56A-2BCB-4ED4-864F-E4676F250F96}" type="pres">
      <dgm:prSet presAssocID="{58E7DE25-2FEF-4202-A221-4EB380DA8FE7}" presName="arrowDiagram3" presStyleCnt="0"/>
      <dgm:spPr/>
    </dgm:pt>
    <dgm:pt modelId="{0E790643-08F6-4401-892B-5E8AEA8C3AF6}" type="pres">
      <dgm:prSet presAssocID="{EC7E29C3-81E4-4B33-8877-280EAC2089F5}" presName="bullet3a" presStyleLbl="node1" presStyleIdx="0" presStyleCnt="3"/>
      <dgm:spPr>
        <a:ln>
          <a:solidFill>
            <a:schemeClr val="tx1"/>
          </a:solidFill>
        </a:ln>
      </dgm:spPr>
    </dgm:pt>
    <dgm:pt modelId="{A1C6F696-48D3-4C82-8285-2E902D873B01}" type="pres">
      <dgm:prSet presAssocID="{EC7E29C3-81E4-4B33-8877-280EAC2089F5}" presName="textBox3a" presStyleLbl="revTx" presStyleIdx="0" presStyleCnt="3">
        <dgm:presLayoutVars>
          <dgm:bulletEnabled val="1"/>
        </dgm:presLayoutVars>
      </dgm:prSet>
      <dgm:spPr/>
    </dgm:pt>
    <dgm:pt modelId="{E0244324-DFD6-4C70-88A0-6FA458D2DCE1}" type="pres">
      <dgm:prSet presAssocID="{B389C6FF-0429-498D-8CC5-D19940C2CCD2}" presName="bullet3b" presStyleLbl="node1" presStyleIdx="1" presStyleCnt="3"/>
      <dgm:spPr>
        <a:ln>
          <a:solidFill>
            <a:schemeClr val="tx1"/>
          </a:solidFill>
        </a:ln>
      </dgm:spPr>
    </dgm:pt>
    <dgm:pt modelId="{7951B65B-66E9-414F-A1FF-A237E6693ADC}" type="pres">
      <dgm:prSet presAssocID="{B389C6FF-0429-498D-8CC5-D19940C2CCD2}" presName="textBox3b" presStyleLbl="revTx" presStyleIdx="1" presStyleCnt="3" custScaleY="44275" custLinFactNeighborX="410" custLinFactNeighborY="-27350">
        <dgm:presLayoutVars>
          <dgm:bulletEnabled val="1"/>
        </dgm:presLayoutVars>
      </dgm:prSet>
      <dgm:spPr/>
    </dgm:pt>
    <dgm:pt modelId="{F8D6BE8C-719C-4543-8482-610ACD6FF781}" type="pres">
      <dgm:prSet presAssocID="{E79B171E-73D0-41C8-9107-342852A6B0B0}" presName="bullet3c" presStyleLbl="node1" presStyleIdx="2" presStyleCnt="3"/>
      <dgm:spPr>
        <a:ln>
          <a:solidFill>
            <a:schemeClr val="tx1"/>
          </a:solidFill>
        </a:ln>
      </dgm:spPr>
    </dgm:pt>
    <dgm:pt modelId="{F7D71FCA-916D-4CCE-B98F-A35D214BB47F}" type="pres">
      <dgm:prSet presAssocID="{E79B171E-73D0-41C8-9107-342852A6B0B0}" presName="textBox3c" presStyleLbl="revTx" presStyleIdx="2" presStyleCnt="3" custScaleY="33315" custLinFactNeighborX="1095" custLinFactNeighborY="-33337">
        <dgm:presLayoutVars>
          <dgm:bulletEnabled val="1"/>
        </dgm:presLayoutVars>
      </dgm:prSet>
      <dgm:spPr/>
    </dgm:pt>
  </dgm:ptLst>
  <dgm:cxnLst>
    <dgm:cxn modelId="{B20DB231-7268-42FE-903C-505DE5B7431B}" type="presOf" srcId="{58E7DE25-2FEF-4202-A221-4EB380DA8FE7}" destId="{21032326-319E-4A3D-A87E-DE05628328E5}" srcOrd="0" destOrd="0" presId="urn:microsoft.com/office/officeart/2005/8/layout/arrow2"/>
    <dgm:cxn modelId="{C8A5795F-AA37-40A1-9E12-A9C50365D4DB}" type="presOf" srcId="{E79B171E-73D0-41C8-9107-342852A6B0B0}" destId="{F7D71FCA-916D-4CCE-B98F-A35D214BB47F}" srcOrd="0" destOrd="0" presId="urn:microsoft.com/office/officeart/2005/8/layout/arrow2"/>
    <dgm:cxn modelId="{C86797A2-C099-4809-B752-20C65533EB8D}" type="presOf" srcId="{EC7E29C3-81E4-4B33-8877-280EAC2089F5}" destId="{A1C6F696-48D3-4C82-8285-2E902D873B01}" srcOrd="0" destOrd="0" presId="urn:microsoft.com/office/officeart/2005/8/layout/arrow2"/>
    <dgm:cxn modelId="{145524A8-02FA-452E-A3C9-035218495D72}" srcId="{58E7DE25-2FEF-4202-A221-4EB380DA8FE7}" destId="{B389C6FF-0429-498D-8CC5-D19940C2CCD2}" srcOrd="1" destOrd="0" parTransId="{01DEB88C-0DB0-4494-B0ED-424630D172E7}" sibTransId="{927AC1FB-AABF-47AC-9294-0A9E7E9DC84D}"/>
    <dgm:cxn modelId="{FDF408C0-1B67-4116-89C3-3F5797813FD5}" srcId="{58E7DE25-2FEF-4202-A221-4EB380DA8FE7}" destId="{EC7E29C3-81E4-4B33-8877-280EAC2089F5}" srcOrd="0" destOrd="0" parTransId="{173E3569-E57A-4F52-B7C5-D5EEE58E9D7E}" sibTransId="{17E8B9F3-CB25-4DA6-BB7F-FAE50F4496FE}"/>
    <dgm:cxn modelId="{0A9DE5C0-CE46-4486-BED4-A8A05FEA097B}" type="presOf" srcId="{B389C6FF-0429-498D-8CC5-D19940C2CCD2}" destId="{7951B65B-66E9-414F-A1FF-A237E6693ADC}" srcOrd="0" destOrd="0" presId="urn:microsoft.com/office/officeart/2005/8/layout/arrow2"/>
    <dgm:cxn modelId="{942324E8-C4A5-4F4C-87D5-D511862BE399}" srcId="{58E7DE25-2FEF-4202-A221-4EB380DA8FE7}" destId="{E79B171E-73D0-41C8-9107-342852A6B0B0}" srcOrd="2" destOrd="0" parTransId="{C7E89D81-71CF-432B-848B-D261509C5F46}" sibTransId="{729C884B-4C50-4485-A223-8EBCB6B540D5}"/>
    <dgm:cxn modelId="{FFE2EB2A-51FF-4558-80A1-9B9F348C6AE3}" type="presParOf" srcId="{21032326-319E-4A3D-A87E-DE05628328E5}" destId="{2899F062-EA6F-483A-84BB-DD09FD10A42E}" srcOrd="0" destOrd="0" presId="urn:microsoft.com/office/officeart/2005/8/layout/arrow2"/>
    <dgm:cxn modelId="{4D67D0D2-98CD-4F1C-A1AE-113363C806EC}" type="presParOf" srcId="{21032326-319E-4A3D-A87E-DE05628328E5}" destId="{C9F7C56A-2BCB-4ED4-864F-E4676F250F96}" srcOrd="1" destOrd="0" presId="urn:microsoft.com/office/officeart/2005/8/layout/arrow2"/>
    <dgm:cxn modelId="{E536AF04-265C-46A7-9A00-C48C7108CD05}" type="presParOf" srcId="{C9F7C56A-2BCB-4ED4-864F-E4676F250F96}" destId="{0E790643-08F6-4401-892B-5E8AEA8C3AF6}" srcOrd="0" destOrd="0" presId="urn:microsoft.com/office/officeart/2005/8/layout/arrow2"/>
    <dgm:cxn modelId="{DA491898-C576-4C4F-8362-CAC26B26D8AA}" type="presParOf" srcId="{C9F7C56A-2BCB-4ED4-864F-E4676F250F96}" destId="{A1C6F696-48D3-4C82-8285-2E902D873B01}" srcOrd="1" destOrd="0" presId="urn:microsoft.com/office/officeart/2005/8/layout/arrow2"/>
    <dgm:cxn modelId="{A11B74B6-CD43-45AA-98CF-5E7BFB0B4A1F}" type="presParOf" srcId="{C9F7C56A-2BCB-4ED4-864F-E4676F250F96}" destId="{E0244324-DFD6-4C70-88A0-6FA458D2DCE1}" srcOrd="2" destOrd="0" presId="urn:microsoft.com/office/officeart/2005/8/layout/arrow2"/>
    <dgm:cxn modelId="{5C088210-6825-4AAC-AE19-ED15905EC087}" type="presParOf" srcId="{C9F7C56A-2BCB-4ED4-864F-E4676F250F96}" destId="{7951B65B-66E9-414F-A1FF-A237E6693ADC}" srcOrd="3" destOrd="0" presId="urn:microsoft.com/office/officeart/2005/8/layout/arrow2"/>
    <dgm:cxn modelId="{2A118EB5-087B-480E-95EE-40902CDD4005}" type="presParOf" srcId="{C9F7C56A-2BCB-4ED4-864F-E4676F250F96}" destId="{F8D6BE8C-719C-4543-8482-610ACD6FF781}" srcOrd="4" destOrd="0" presId="urn:microsoft.com/office/officeart/2005/8/layout/arrow2"/>
    <dgm:cxn modelId="{0898F334-21A1-4078-9DEB-4B25F2210F1D}" type="presParOf" srcId="{C9F7C56A-2BCB-4ED4-864F-E4676F250F96}" destId="{F7D71FCA-916D-4CCE-B98F-A35D214BB47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1D392-121B-41A7-BF09-50E1BB40F8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d-ID"/>
        </a:p>
      </dgm:t>
    </dgm:pt>
    <dgm:pt modelId="{25345DBE-0796-4481-A52B-51ECC5F34BB5}">
      <dgm:prSet phldrT="[Text]"/>
      <dgm:spPr>
        <a:ln>
          <a:solidFill>
            <a:schemeClr val="tx1"/>
          </a:solidFill>
        </a:ln>
      </dgm:spPr>
      <dgm:t>
        <a:bodyPr/>
        <a:lstStyle/>
        <a:p>
          <a:r>
            <a:rPr lang="en-US" dirty="0" err="1">
              <a:solidFill>
                <a:schemeClr val="tx1"/>
              </a:solidFill>
              <a:latin typeface="Algerian" panose="04020705040A02060702" pitchFamily="82" charset="0"/>
            </a:rPr>
            <a:t>Pasal</a:t>
          </a:r>
          <a:r>
            <a:rPr lang="en-US" dirty="0">
              <a:solidFill>
                <a:schemeClr val="tx1"/>
              </a:solidFill>
              <a:latin typeface="Algerian" panose="04020705040A02060702" pitchFamily="82" charset="0"/>
            </a:rPr>
            <a:t> 3 </a:t>
          </a:r>
          <a:endParaRPr lang="id-ID" dirty="0">
            <a:solidFill>
              <a:schemeClr val="tx1"/>
            </a:solidFill>
            <a:latin typeface="Algerian" panose="04020705040A02060702" pitchFamily="82" charset="0"/>
          </a:endParaRPr>
        </a:p>
      </dgm:t>
    </dgm:pt>
    <dgm:pt modelId="{6AF19704-DEF8-4FAA-A887-7D1773597438}" type="parTrans" cxnId="{02B1F9A0-4436-4F8E-B632-9654E0A45804}">
      <dgm:prSet/>
      <dgm:spPr/>
      <dgm:t>
        <a:bodyPr/>
        <a:lstStyle/>
        <a:p>
          <a:endParaRPr lang="id-ID"/>
        </a:p>
      </dgm:t>
    </dgm:pt>
    <dgm:pt modelId="{7D6D8A54-23E0-44FA-A85A-DD6F4A06ACC0}" type="sibTrans" cxnId="{02B1F9A0-4436-4F8E-B632-9654E0A45804}">
      <dgm:prSet/>
      <dgm:spPr/>
      <dgm:t>
        <a:bodyPr/>
        <a:lstStyle/>
        <a:p>
          <a:endParaRPr lang="id-ID"/>
        </a:p>
      </dgm:t>
    </dgm:pt>
    <dgm:pt modelId="{DEE64EE8-C185-4D5C-9CEC-EB1A4457B751}">
      <dgm:prSet phldrT="[Text]"/>
      <dgm:spPr>
        <a:ln>
          <a:solidFill>
            <a:schemeClr val="tx1"/>
          </a:solidFill>
        </a:ln>
      </dgm:spPr>
      <dgm:t>
        <a:bodyPr/>
        <a:lstStyle/>
        <a:p>
          <a:r>
            <a:rPr lang="en-US" dirty="0" err="1">
              <a:solidFill>
                <a:schemeClr val="tx1"/>
              </a:solidFill>
              <a:latin typeface="Algerian" panose="04020705040A02060702" pitchFamily="82" charset="0"/>
            </a:rPr>
            <a:t>Pasal</a:t>
          </a:r>
          <a:r>
            <a:rPr lang="en-US" dirty="0">
              <a:solidFill>
                <a:schemeClr val="tx1"/>
              </a:solidFill>
              <a:latin typeface="Algerian" panose="04020705040A02060702" pitchFamily="82" charset="0"/>
            </a:rPr>
            <a:t> 4</a:t>
          </a:r>
          <a:endParaRPr lang="id-ID" dirty="0">
            <a:solidFill>
              <a:schemeClr val="tx1"/>
            </a:solidFill>
            <a:latin typeface="Algerian" panose="04020705040A02060702" pitchFamily="82" charset="0"/>
          </a:endParaRPr>
        </a:p>
      </dgm:t>
    </dgm:pt>
    <dgm:pt modelId="{D0713C48-6AC4-47E9-B8E3-CE95B28396FD}" type="parTrans" cxnId="{C5A13B66-0DD7-48C7-B53E-FE5845917599}">
      <dgm:prSet/>
      <dgm:spPr/>
      <dgm:t>
        <a:bodyPr/>
        <a:lstStyle/>
        <a:p>
          <a:endParaRPr lang="id-ID"/>
        </a:p>
      </dgm:t>
    </dgm:pt>
    <dgm:pt modelId="{E82E2B7E-6F4C-48ED-A656-78AE6AFC623A}" type="sibTrans" cxnId="{C5A13B66-0DD7-48C7-B53E-FE5845917599}">
      <dgm:prSet/>
      <dgm:spPr/>
      <dgm:t>
        <a:bodyPr/>
        <a:lstStyle/>
        <a:p>
          <a:endParaRPr lang="id-ID"/>
        </a:p>
      </dgm:t>
    </dgm:pt>
    <dgm:pt modelId="{26B068E1-6578-45D8-8D00-62908BED9989}">
      <dgm:prSet phldrT="[Text]"/>
      <dgm:spPr>
        <a:ln>
          <a:solidFill>
            <a:schemeClr val="tx1"/>
          </a:solidFill>
        </a:ln>
      </dgm:spPr>
      <dgm:t>
        <a:bodyPr/>
        <a:lstStyle/>
        <a:p>
          <a:r>
            <a:rPr lang="en-US" dirty="0" err="1">
              <a:solidFill>
                <a:schemeClr val="tx1"/>
              </a:solidFill>
              <a:latin typeface="Algerian" panose="04020705040A02060702" pitchFamily="82" charset="0"/>
            </a:rPr>
            <a:t>Pasal</a:t>
          </a:r>
          <a:r>
            <a:rPr lang="en-US" dirty="0">
              <a:solidFill>
                <a:schemeClr val="tx1"/>
              </a:solidFill>
              <a:latin typeface="Algerian" panose="04020705040A02060702" pitchFamily="82" charset="0"/>
            </a:rPr>
            <a:t> 5</a:t>
          </a:r>
          <a:endParaRPr lang="id-ID" dirty="0">
            <a:solidFill>
              <a:schemeClr val="tx1"/>
            </a:solidFill>
            <a:latin typeface="Algerian" panose="04020705040A02060702" pitchFamily="82" charset="0"/>
          </a:endParaRPr>
        </a:p>
      </dgm:t>
    </dgm:pt>
    <dgm:pt modelId="{2730A8BB-E815-476C-A936-6147378C8EA5}" type="parTrans" cxnId="{C35B83CF-E8F9-4F58-8D7C-E00F31DC6DD7}">
      <dgm:prSet/>
      <dgm:spPr/>
      <dgm:t>
        <a:bodyPr/>
        <a:lstStyle/>
        <a:p>
          <a:endParaRPr lang="id-ID"/>
        </a:p>
      </dgm:t>
    </dgm:pt>
    <dgm:pt modelId="{79BBC20E-AAEE-4A7B-851A-28BF97F95134}" type="sibTrans" cxnId="{C35B83CF-E8F9-4F58-8D7C-E00F31DC6DD7}">
      <dgm:prSet/>
      <dgm:spPr/>
      <dgm:t>
        <a:bodyPr/>
        <a:lstStyle/>
        <a:p>
          <a:endParaRPr lang="id-ID"/>
        </a:p>
      </dgm:t>
    </dgm:pt>
    <dgm:pt modelId="{E6EF22C7-7913-4051-8ED9-8CFFCA698BDB}" type="pres">
      <dgm:prSet presAssocID="{32D1D392-121B-41A7-BF09-50E1BB40F8B0}" presName="Name0" presStyleCnt="0">
        <dgm:presLayoutVars>
          <dgm:dir/>
          <dgm:resizeHandles val="exact"/>
        </dgm:presLayoutVars>
      </dgm:prSet>
      <dgm:spPr/>
    </dgm:pt>
    <dgm:pt modelId="{71A23EAB-D976-4A1D-89BA-2393B3645BE3}" type="pres">
      <dgm:prSet presAssocID="{25345DBE-0796-4481-A52B-51ECC5F34BB5}" presName="node" presStyleLbl="node1" presStyleIdx="0" presStyleCnt="3" custLinFactNeighborX="-513" custLinFactNeighborY="-2615">
        <dgm:presLayoutVars>
          <dgm:bulletEnabled val="1"/>
        </dgm:presLayoutVars>
      </dgm:prSet>
      <dgm:spPr/>
    </dgm:pt>
    <dgm:pt modelId="{4DADD381-BAA6-403A-A0AC-A273029A7A51}" type="pres">
      <dgm:prSet presAssocID="{7D6D8A54-23E0-44FA-A85A-DD6F4A06ACC0}" presName="sibTrans" presStyleCnt="0"/>
      <dgm:spPr/>
    </dgm:pt>
    <dgm:pt modelId="{ABB1F15A-3DCF-41B0-A195-8433AC63717E}" type="pres">
      <dgm:prSet presAssocID="{DEE64EE8-C185-4D5C-9CEC-EB1A4457B751}" presName="node" presStyleLbl="node1" presStyleIdx="1" presStyleCnt="3" custScaleX="114233">
        <dgm:presLayoutVars>
          <dgm:bulletEnabled val="1"/>
        </dgm:presLayoutVars>
      </dgm:prSet>
      <dgm:spPr/>
    </dgm:pt>
    <dgm:pt modelId="{2CF55B5F-626A-4F13-8EA7-D8538310F704}" type="pres">
      <dgm:prSet presAssocID="{E82E2B7E-6F4C-48ED-A656-78AE6AFC623A}" presName="sibTrans" presStyleCnt="0"/>
      <dgm:spPr/>
    </dgm:pt>
    <dgm:pt modelId="{FED365B6-3ABD-4ABD-943C-9F220B107442}" type="pres">
      <dgm:prSet presAssocID="{26B068E1-6578-45D8-8D00-62908BED9989}" presName="node" presStyleLbl="node1" presStyleIdx="2" presStyleCnt="3" custLinFactNeighborX="18843">
        <dgm:presLayoutVars>
          <dgm:bulletEnabled val="1"/>
        </dgm:presLayoutVars>
      </dgm:prSet>
      <dgm:spPr/>
    </dgm:pt>
  </dgm:ptLst>
  <dgm:cxnLst>
    <dgm:cxn modelId="{949A3E05-D59E-4A32-8EEC-4DED105B3222}" type="presOf" srcId="{26B068E1-6578-45D8-8D00-62908BED9989}" destId="{FED365B6-3ABD-4ABD-943C-9F220B107442}" srcOrd="0" destOrd="0" presId="urn:microsoft.com/office/officeart/2005/8/layout/hList6"/>
    <dgm:cxn modelId="{330F3B3B-D1E0-4731-86C5-A1A3C90E6571}" type="presOf" srcId="{32D1D392-121B-41A7-BF09-50E1BB40F8B0}" destId="{E6EF22C7-7913-4051-8ED9-8CFFCA698BDB}" srcOrd="0" destOrd="0" presId="urn:microsoft.com/office/officeart/2005/8/layout/hList6"/>
    <dgm:cxn modelId="{C5A13B66-0DD7-48C7-B53E-FE5845917599}" srcId="{32D1D392-121B-41A7-BF09-50E1BB40F8B0}" destId="{DEE64EE8-C185-4D5C-9CEC-EB1A4457B751}" srcOrd="1" destOrd="0" parTransId="{D0713C48-6AC4-47E9-B8E3-CE95B28396FD}" sibTransId="{E82E2B7E-6F4C-48ED-A656-78AE6AFC623A}"/>
    <dgm:cxn modelId="{24413159-75E1-48E6-85B5-9AA2C465AB7D}" type="presOf" srcId="{25345DBE-0796-4481-A52B-51ECC5F34BB5}" destId="{71A23EAB-D976-4A1D-89BA-2393B3645BE3}" srcOrd="0" destOrd="0" presId="urn:microsoft.com/office/officeart/2005/8/layout/hList6"/>
    <dgm:cxn modelId="{02B1F9A0-4436-4F8E-B632-9654E0A45804}" srcId="{32D1D392-121B-41A7-BF09-50E1BB40F8B0}" destId="{25345DBE-0796-4481-A52B-51ECC5F34BB5}" srcOrd="0" destOrd="0" parTransId="{6AF19704-DEF8-4FAA-A887-7D1773597438}" sibTransId="{7D6D8A54-23E0-44FA-A85A-DD6F4A06ACC0}"/>
    <dgm:cxn modelId="{046D2CB9-B79C-4839-9D63-C8E4D7C4373F}" type="presOf" srcId="{DEE64EE8-C185-4D5C-9CEC-EB1A4457B751}" destId="{ABB1F15A-3DCF-41B0-A195-8433AC63717E}" srcOrd="0" destOrd="0" presId="urn:microsoft.com/office/officeart/2005/8/layout/hList6"/>
    <dgm:cxn modelId="{C35B83CF-E8F9-4F58-8D7C-E00F31DC6DD7}" srcId="{32D1D392-121B-41A7-BF09-50E1BB40F8B0}" destId="{26B068E1-6578-45D8-8D00-62908BED9989}" srcOrd="2" destOrd="0" parTransId="{2730A8BB-E815-476C-A936-6147378C8EA5}" sibTransId="{79BBC20E-AAEE-4A7B-851A-28BF97F95134}"/>
    <dgm:cxn modelId="{9CA03A6E-AA6E-46E9-91BA-F01D3FEA5FE9}" type="presParOf" srcId="{E6EF22C7-7913-4051-8ED9-8CFFCA698BDB}" destId="{71A23EAB-D976-4A1D-89BA-2393B3645BE3}" srcOrd="0" destOrd="0" presId="urn:microsoft.com/office/officeart/2005/8/layout/hList6"/>
    <dgm:cxn modelId="{AE13501A-6FF7-49C1-9F4D-73C23E9F653D}" type="presParOf" srcId="{E6EF22C7-7913-4051-8ED9-8CFFCA698BDB}" destId="{4DADD381-BAA6-403A-A0AC-A273029A7A51}" srcOrd="1" destOrd="0" presId="urn:microsoft.com/office/officeart/2005/8/layout/hList6"/>
    <dgm:cxn modelId="{A4151327-16DD-4D75-8752-10871D0B6B95}" type="presParOf" srcId="{E6EF22C7-7913-4051-8ED9-8CFFCA698BDB}" destId="{ABB1F15A-3DCF-41B0-A195-8433AC63717E}" srcOrd="2" destOrd="0" presId="urn:microsoft.com/office/officeart/2005/8/layout/hList6"/>
    <dgm:cxn modelId="{F81CC605-9C73-4939-9634-1892E53D8D7C}" type="presParOf" srcId="{E6EF22C7-7913-4051-8ED9-8CFFCA698BDB}" destId="{2CF55B5F-626A-4F13-8EA7-D8538310F704}" srcOrd="3" destOrd="0" presId="urn:microsoft.com/office/officeart/2005/8/layout/hList6"/>
    <dgm:cxn modelId="{DDEE5AB9-5F51-40D5-8590-7F37E12691A7}" type="presParOf" srcId="{E6EF22C7-7913-4051-8ED9-8CFFCA698BDB}" destId="{FED365B6-3ABD-4ABD-943C-9F220B10744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5DB8B-46B9-4182-B80A-B9D3013817B5}" type="doc">
      <dgm:prSet loTypeId="urn:microsoft.com/office/officeart/2005/8/layout/arrow2" loCatId="process" qsTypeId="urn:microsoft.com/office/officeart/2005/8/quickstyle/simple1" qsCatId="simple" csTypeId="urn:microsoft.com/office/officeart/2005/8/colors/accent1_2" csCatId="accent1" phldr="1"/>
      <dgm:spPr/>
    </dgm:pt>
    <dgm:pt modelId="{8C347FFE-400E-4D07-83C5-0892A8414D85}">
      <dgm:prSet phldrT="[Text]" custT="1"/>
      <dgm:spPr>
        <a:solidFill>
          <a:srgbClr val="FF66CC"/>
        </a:solidFill>
      </dgm:spPr>
      <dgm:t>
        <a:bodyPr/>
        <a:lstStyle/>
        <a:p>
          <a:r>
            <a:rPr lang="en-US" sz="1100" dirty="0" err="1">
              <a:solidFill>
                <a:schemeClr val="tx1"/>
              </a:solidFill>
              <a:latin typeface="Bookman Old Style" panose="02050604050505020204" pitchFamily="18" charset="0"/>
            </a:rPr>
            <a:t>Perbuatan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aktif</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transaksi</a:t>
          </a:r>
          <a:r>
            <a:rPr lang="en-US" sz="1100" dirty="0">
              <a:solidFill>
                <a:schemeClr val="tx1"/>
              </a:solidFill>
              <a:latin typeface="Bookman Old Style" panose="02050604050505020204" pitchFamily="18" charset="0"/>
            </a:rPr>
            <a:t> </a:t>
          </a:r>
          <a:endParaRPr lang="id-ID" sz="1100" dirty="0">
            <a:solidFill>
              <a:schemeClr val="tx1"/>
            </a:solidFill>
            <a:latin typeface="Bookman Old Style" panose="02050604050505020204" pitchFamily="18" charset="0"/>
          </a:endParaRPr>
        </a:p>
      </dgm:t>
    </dgm:pt>
    <dgm:pt modelId="{203AC692-9E5A-48D1-937C-00A48EEE2621}" type="parTrans" cxnId="{F7DDBCAD-6121-4915-B8E7-936D6AF5C263}">
      <dgm:prSet/>
      <dgm:spPr/>
      <dgm:t>
        <a:bodyPr/>
        <a:lstStyle/>
        <a:p>
          <a:endParaRPr lang="id-ID"/>
        </a:p>
      </dgm:t>
    </dgm:pt>
    <dgm:pt modelId="{85A4B2A5-616E-4E83-9FA0-4C9A999FB854}" type="sibTrans" cxnId="{F7DDBCAD-6121-4915-B8E7-936D6AF5C263}">
      <dgm:prSet/>
      <dgm:spPr/>
      <dgm:t>
        <a:bodyPr/>
        <a:lstStyle/>
        <a:p>
          <a:endParaRPr lang="id-ID"/>
        </a:p>
      </dgm:t>
    </dgm:pt>
    <dgm:pt modelId="{EF66D1F1-962E-465A-AE61-62723DA504DC}">
      <dgm:prSet phldrT="[Text]" custT="1"/>
      <dgm:spPr>
        <a:solidFill>
          <a:srgbClr val="FF66CC"/>
        </a:solidFill>
      </dgm:spPr>
      <dgm:t>
        <a:bodyPr/>
        <a:lstStyle/>
        <a:p>
          <a:r>
            <a:rPr lang="en-US" sz="1100" dirty="0" err="1">
              <a:solidFill>
                <a:schemeClr val="tx1"/>
              </a:solidFill>
              <a:latin typeface="Bookman Old Style" panose="02050604050505020204" pitchFamily="18" charset="0"/>
            </a:rPr>
            <a:t>Pengetahuan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Asal</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usul</a:t>
          </a:r>
          <a:r>
            <a:rPr lang="en-US" sz="1100" dirty="0">
              <a:solidFill>
                <a:schemeClr val="tx1"/>
              </a:solidFill>
              <a:latin typeface="Bookman Old Style" panose="02050604050505020204" pitchFamily="18" charset="0"/>
            </a:rPr>
            <a:t> </a:t>
          </a:r>
        </a:p>
        <a:p>
          <a:r>
            <a:rPr lang="en-US" sz="1100" dirty="0" err="1">
              <a:solidFill>
                <a:schemeClr val="tx1"/>
              </a:solidFill>
              <a:latin typeface="Bookman Old Style" panose="02050604050505020204" pitchFamily="18" charset="0"/>
            </a:rPr>
            <a:t>harta</a:t>
          </a:r>
          <a:r>
            <a:rPr lang="en-US" sz="1100" dirty="0">
              <a:solidFill>
                <a:schemeClr val="tx1"/>
              </a:solidFill>
              <a:latin typeface="Bookman Old Style" panose="02050604050505020204" pitchFamily="18" charset="0"/>
            </a:rPr>
            <a:t> </a:t>
          </a:r>
        </a:p>
        <a:p>
          <a:r>
            <a:rPr lang="en-US" sz="1100" dirty="0" err="1">
              <a:solidFill>
                <a:schemeClr val="tx1"/>
              </a:solidFill>
              <a:latin typeface="Bookman Old Style" panose="02050604050505020204" pitchFamily="18" charset="0"/>
            </a:rPr>
            <a:t>kekayaan</a:t>
          </a:r>
          <a:r>
            <a:rPr lang="en-US" sz="1200" dirty="0">
              <a:solidFill>
                <a:schemeClr val="tx1"/>
              </a:solidFill>
              <a:latin typeface="Bookman Old Style" panose="02050604050505020204" pitchFamily="18" charset="0"/>
            </a:rPr>
            <a:t> </a:t>
          </a:r>
          <a:endParaRPr lang="id-ID" sz="1200" dirty="0">
            <a:solidFill>
              <a:schemeClr val="tx1"/>
            </a:solidFill>
            <a:latin typeface="Bookman Old Style" panose="02050604050505020204" pitchFamily="18" charset="0"/>
          </a:endParaRPr>
        </a:p>
      </dgm:t>
    </dgm:pt>
    <dgm:pt modelId="{1CC8B7AA-C00E-42F9-A980-AE9A876A812D}" type="parTrans" cxnId="{309CD832-F615-41CB-B6BE-B5669FD7195E}">
      <dgm:prSet/>
      <dgm:spPr/>
      <dgm:t>
        <a:bodyPr/>
        <a:lstStyle/>
        <a:p>
          <a:endParaRPr lang="id-ID"/>
        </a:p>
      </dgm:t>
    </dgm:pt>
    <dgm:pt modelId="{B6E38717-4552-44C0-9C7D-B74F328DC2EB}" type="sibTrans" cxnId="{309CD832-F615-41CB-B6BE-B5669FD7195E}">
      <dgm:prSet/>
      <dgm:spPr/>
      <dgm:t>
        <a:bodyPr/>
        <a:lstStyle/>
        <a:p>
          <a:endParaRPr lang="id-ID"/>
        </a:p>
      </dgm:t>
    </dgm:pt>
    <dgm:pt modelId="{3157B67E-D373-45B2-8995-56B9606FBCCE}">
      <dgm:prSet phldrT="[Text]" custT="1"/>
      <dgm:spPr>
        <a:solidFill>
          <a:srgbClr val="FF67AC"/>
        </a:solidFill>
      </dgm:spPr>
      <dgm:t>
        <a:bodyPr/>
        <a:lstStyle/>
        <a:p>
          <a:r>
            <a:rPr lang="en-US" sz="1100" dirty="0" err="1">
              <a:solidFill>
                <a:schemeClr val="tx1"/>
              </a:solidFill>
              <a:latin typeface="Bookman Old Style" panose="02050604050505020204" pitchFamily="18" charset="0"/>
            </a:rPr>
            <a:t>Tujuan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Menyembunyikan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atau</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menyamarkan</a:t>
          </a:r>
          <a:r>
            <a:rPr lang="en-US" sz="1100" dirty="0">
              <a:solidFill>
                <a:schemeClr val="tx1"/>
              </a:solidFill>
              <a:latin typeface="Bookman Old Style" panose="02050604050505020204" pitchFamily="18" charset="0"/>
            </a:rPr>
            <a:t> </a:t>
          </a:r>
          <a:endParaRPr lang="id-ID" sz="1100" dirty="0">
            <a:solidFill>
              <a:schemeClr val="tx1"/>
            </a:solidFill>
            <a:latin typeface="Bookman Old Style" panose="02050604050505020204" pitchFamily="18" charset="0"/>
          </a:endParaRPr>
        </a:p>
      </dgm:t>
    </dgm:pt>
    <dgm:pt modelId="{37DD988D-5FAB-4EC9-84C4-72F1E2785284}" type="parTrans" cxnId="{8A9AA1AA-7B0B-41E6-9CE9-714CFF60DDDC}">
      <dgm:prSet/>
      <dgm:spPr/>
      <dgm:t>
        <a:bodyPr/>
        <a:lstStyle/>
        <a:p>
          <a:endParaRPr lang="id-ID"/>
        </a:p>
      </dgm:t>
    </dgm:pt>
    <dgm:pt modelId="{D10A3FD2-3405-4A16-9C23-F24BD1A9418A}" type="sibTrans" cxnId="{8A9AA1AA-7B0B-41E6-9CE9-714CFF60DDDC}">
      <dgm:prSet/>
      <dgm:spPr/>
      <dgm:t>
        <a:bodyPr/>
        <a:lstStyle/>
        <a:p>
          <a:endParaRPr lang="id-ID"/>
        </a:p>
      </dgm:t>
    </dgm:pt>
    <dgm:pt modelId="{94147460-02D7-471A-8C42-F7BA10580F03}" type="pres">
      <dgm:prSet presAssocID="{0725DB8B-46B9-4182-B80A-B9D3013817B5}" presName="arrowDiagram" presStyleCnt="0">
        <dgm:presLayoutVars>
          <dgm:chMax val="5"/>
          <dgm:dir/>
          <dgm:resizeHandles val="exact"/>
        </dgm:presLayoutVars>
      </dgm:prSet>
      <dgm:spPr/>
    </dgm:pt>
    <dgm:pt modelId="{81219AAB-CED8-4BDF-9D7E-061714F5D378}" type="pres">
      <dgm:prSet presAssocID="{0725DB8B-46B9-4182-B80A-B9D3013817B5}" presName="arrow" presStyleLbl="bgShp" presStyleIdx="0" presStyleCnt="1"/>
      <dgm:spPr>
        <a:ln>
          <a:solidFill>
            <a:schemeClr val="tx1"/>
          </a:solidFill>
        </a:ln>
      </dgm:spPr>
    </dgm:pt>
    <dgm:pt modelId="{599E8FC0-CD1F-4583-8605-ED83BEC683A7}" type="pres">
      <dgm:prSet presAssocID="{0725DB8B-46B9-4182-B80A-B9D3013817B5}" presName="arrowDiagram3" presStyleCnt="0"/>
      <dgm:spPr/>
    </dgm:pt>
    <dgm:pt modelId="{DCC99C4E-1077-4E11-97EF-41A0D7789A94}" type="pres">
      <dgm:prSet presAssocID="{8C347FFE-400E-4D07-83C5-0892A8414D85}" presName="bullet3a" presStyleLbl="node1" presStyleIdx="0" presStyleCnt="3" custLinFactX="-100000" custLinFactY="141438" custLinFactNeighborX="-162282" custLinFactNeighborY="200000"/>
      <dgm:spPr/>
    </dgm:pt>
    <dgm:pt modelId="{C3453231-8C59-45F8-B50B-63101D74CAD6}" type="pres">
      <dgm:prSet presAssocID="{8C347FFE-400E-4D07-83C5-0892A8414D85}" presName="textBox3a" presStyleLbl="revTx" presStyleIdx="0" presStyleCnt="3" custScaleX="145714" custLinFactNeighborX="-64479" custLinFactNeighborY="68449">
        <dgm:presLayoutVars>
          <dgm:bulletEnabled val="1"/>
        </dgm:presLayoutVars>
      </dgm:prSet>
      <dgm:spPr/>
    </dgm:pt>
    <dgm:pt modelId="{D80B1323-23C3-4401-B6A6-0F224D487561}" type="pres">
      <dgm:prSet presAssocID="{EF66D1F1-962E-465A-AE61-62723DA504DC}" presName="bullet3b" presStyleLbl="node1" presStyleIdx="1" presStyleCnt="3" custLinFactNeighborX="-80450" custLinFactNeighborY="62060"/>
      <dgm:spPr/>
    </dgm:pt>
    <dgm:pt modelId="{EE5EFFE4-3C3E-4968-8900-FD9916CAA474}" type="pres">
      <dgm:prSet presAssocID="{EF66D1F1-962E-465A-AE61-62723DA504DC}" presName="textBox3b" presStyleLbl="revTx" presStyleIdx="1" presStyleCnt="3" custScaleX="154883" custScaleY="128012" custLinFactNeighborX="-8129" custLinFactNeighborY="18825">
        <dgm:presLayoutVars>
          <dgm:bulletEnabled val="1"/>
        </dgm:presLayoutVars>
      </dgm:prSet>
      <dgm:spPr/>
    </dgm:pt>
    <dgm:pt modelId="{3526B497-0D8E-49D6-AE3F-2433C20E8C47}" type="pres">
      <dgm:prSet presAssocID="{3157B67E-D373-45B2-8995-56B9606FBCCE}" presName="bullet3c" presStyleLbl="node1" presStyleIdx="2" presStyleCnt="3" custLinFactNeighborX="25825" custLinFactNeighborY="-10511"/>
      <dgm:spPr/>
    </dgm:pt>
    <dgm:pt modelId="{66C06DA8-31AA-4426-9AC7-5A3E8872BF28}" type="pres">
      <dgm:prSet presAssocID="{3157B67E-D373-45B2-8995-56B9606FBCCE}" presName="textBox3c" presStyleLbl="revTx" presStyleIdx="2" presStyleCnt="3" custScaleX="139296" custScaleY="110865" custLinFactNeighborX="44811" custLinFactNeighborY="9463">
        <dgm:presLayoutVars>
          <dgm:bulletEnabled val="1"/>
        </dgm:presLayoutVars>
      </dgm:prSet>
      <dgm:spPr/>
    </dgm:pt>
  </dgm:ptLst>
  <dgm:cxnLst>
    <dgm:cxn modelId="{EAB72629-9B7A-4196-91DF-DFE70D8AB3F0}" type="presOf" srcId="{8C347FFE-400E-4D07-83C5-0892A8414D85}" destId="{C3453231-8C59-45F8-B50B-63101D74CAD6}" srcOrd="0" destOrd="0" presId="urn:microsoft.com/office/officeart/2005/8/layout/arrow2"/>
    <dgm:cxn modelId="{9E9C6030-3C5A-4912-BF41-64059261423A}" type="presOf" srcId="{EF66D1F1-962E-465A-AE61-62723DA504DC}" destId="{EE5EFFE4-3C3E-4968-8900-FD9916CAA474}" srcOrd="0" destOrd="0" presId="urn:microsoft.com/office/officeart/2005/8/layout/arrow2"/>
    <dgm:cxn modelId="{309CD832-F615-41CB-B6BE-B5669FD7195E}" srcId="{0725DB8B-46B9-4182-B80A-B9D3013817B5}" destId="{EF66D1F1-962E-465A-AE61-62723DA504DC}" srcOrd="1" destOrd="0" parTransId="{1CC8B7AA-C00E-42F9-A980-AE9A876A812D}" sibTransId="{B6E38717-4552-44C0-9C7D-B74F328DC2EB}"/>
    <dgm:cxn modelId="{4472C6A6-2476-4310-9830-4EA3BEF1262E}" type="presOf" srcId="{0725DB8B-46B9-4182-B80A-B9D3013817B5}" destId="{94147460-02D7-471A-8C42-F7BA10580F03}" srcOrd="0" destOrd="0" presId="urn:microsoft.com/office/officeart/2005/8/layout/arrow2"/>
    <dgm:cxn modelId="{8A9AA1AA-7B0B-41E6-9CE9-714CFF60DDDC}" srcId="{0725DB8B-46B9-4182-B80A-B9D3013817B5}" destId="{3157B67E-D373-45B2-8995-56B9606FBCCE}" srcOrd="2" destOrd="0" parTransId="{37DD988D-5FAB-4EC9-84C4-72F1E2785284}" sibTransId="{D10A3FD2-3405-4A16-9C23-F24BD1A9418A}"/>
    <dgm:cxn modelId="{F7DDBCAD-6121-4915-B8E7-936D6AF5C263}" srcId="{0725DB8B-46B9-4182-B80A-B9D3013817B5}" destId="{8C347FFE-400E-4D07-83C5-0892A8414D85}" srcOrd="0" destOrd="0" parTransId="{203AC692-9E5A-48D1-937C-00A48EEE2621}" sibTransId="{85A4B2A5-616E-4E83-9FA0-4C9A999FB854}"/>
    <dgm:cxn modelId="{85DE32D6-4669-479D-8471-B856CD4CED89}" type="presOf" srcId="{3157B67E-D373-45B2-8995-56B9606FBCCE}" destId="{66C06DA8-31AA-4426-9AC7-5A3E8872BF28}" srcOrd="0" destOrd="0" presId="urn:microsoft.com/office/officeart/2005/8/layout/arrow2"/>
    <dgm:cxn modelId="{99859F71-355F-4347-86A3-F1631A204EE1}" type="presParOf" srcId="{94147460-02D7-471A-8C42-F7BA10580F03}" destId="{81219AAB-CED8-4BDF-9D7E-061714F5D378}" srcOrd="0" destOrd="0" presId="urn:microsoft.com/office/officeart/2005/8/layout/arrow2"/>
    <dgm:cxn modelId="{53E26092-2F00-43BD-BBFD-87CC784E50E0}" type="presParOf" srcId="{94147460-02D7-471A-8C42-F7BA10580F03}" destId="{599E8FC0-CD1F-4583-8605-ED83BEC683A7}" srcOrd="1" destOrd="0" presId="urn:microsoft.com/office/officeart/2005/8/layout/arrow2"/>
    <dgm:cxn modelId="{C4012D04-929E-4A6B-B4E5-FC89A44148D6}" type="presParOf" srcId="{599E8FC0-CD1F-4583-8605-ED83BEC683A7}" destId="{DCC99C4E-1077-4E11-97EF-41A0D7789A94}" srcOrd="0" destOrd="0" presId="urn:microsoft.com/office/officeart/2005/8/layout/arrow2"/>
    <dgm:cxn modelId="{F9026681-3B12-47F4-8481-113567DA2E49}" type="presParOf" srcId="{599E8FC0-CD1F-4583-8605-ED83BEC683A7}" destId="{C3453231-8C59-45F8-B50B-63101D74CAD6}" srcOrd="1" destOrd="0" presId="urn:microsoft.com/office/officeart/2005/8/layout/arrow2"/>
    <dgm:cxn modelId="{5EA1302E-6887-4913-97C2-E7A3CF613225}" type="presParOf" srcId="{599E8FC0-CD1F-4583-8605-ED83BEC683A7}" destId="{D80B1323-23C3-4401-B6A6-0F224D487561}" srcOrd="2" destOrd="0" presId="urn:microsoft.com/office/officeart/2005/8/layout/arrow2"/>
    <dgm:cxn modelId="{D0160AAC-8AFC-4329-ACEF-FCDF0998FD6A}" type="presParOf" srcId="{599E8FC0-CD1F-4583-8605-ED83BEC683A7}" destId="{EE5EFFE4-3C3E-4968-8900-FD9916CAA474}" srcOrd="3" destOrd="0" presId="urn:microsoft.com/office/officeart/2005/8/layout/arrow2"/>
    <dgm:cxn modelId="{D1FCC36A-BAB8-4836-9C12-298266750F86}" type="presParOf" srcId="{599E8FC0-CD1F-4583-8605-ED83BEC683A7}" destId="{3526B497-0D8E-49D6-AE3F-2433C20E8C47}" srcOrd="4" destOrd="0" presId="urn:microsoft.com/office/officeart/2005/8/layout/arrow2"/>
    <dgm:cxn modelId="{2F7BED8E-D5A7-4F0B-A7EB-FA11FDAAD3A6}" type="presParOf" srcId="{599E8FC0-CD1F-4583-8605-ED83BEC683A7}" destId="{66C06DA8-31AA-4426-9AC7-5A3E8872BF2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25DB8B-46B9-4182-B80A-B9D3013817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d-ID"/>
        </a:p>
      </dgm:t>
    </dgm:pt>
    <dgm:pt modelId="{8C347FFE-400E-4D07-83C5-0892A8414D85}">
      <dgm:prSet phldrT="[Text]" custT="1"/>
      <dgm:spPr>
        <a:solidFill>
          <a:srgbClr val="FF9900"/>
        </a:solidFill>
      </dgm:spPr>
      <dgm:t>
        <a:bodyPr/>
        <a:lstStyle/>
        <a:p>
          <a:r>
            <a:rPr lang="en-US" sz="1100" dirty="0" err="1">
              <a:solidFill>
                <a:schemeClr val="tx1"/>
              </a:solidFill>
              <a:latin typeface="Bookman Old Style" panose="02050604050505020204" pitchFamily="18" charset="0"/>
            </a:rPr>
            <a:t>Perbuatan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aktif</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menyembunyikan</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atau</a:t>
          </a:r>
          <a:r>
            <a:rPr lang="en-US" sz="1100" dirty="0">
              <a:solidFill>
                <a:schemeClr val="tx1"/>
              </a:solidFill>
              <a:latin typeface="Bookman Old Style" panose="02050604050505020204" pitchFamily="18" charset="0"/>
            </a:rPr>
            <a:t> </a:t>
          </a:r>
          <a:r>
            <a:rPr lang="en-US" sz="1100" dirty="0" err="1">
              <a:solidFill>
                <a:schemeClr val="tx1"/>
              </a:solidFill>
              <a:latin typeface="Bookman Old Style" panose="02050604050505020204" pitchFamily="18" charset="0"/>
            </a:rPr>
            <a:t>menyamarkan</a:t>
          </a:r>
          <a:endParaRPr lang="id-ID" sz="1100" dirty="0">
            <a:solidFill>
              <a:schemeClr val="tx1"/>
            </a:solidFill>
            <a:latin typeface="Bookman Old Style" panose="02050604050505020204" pitchFamily="18" charset="0"/>
          </a:endParaRPr>
        </a:p>
      </dgm:t>
    </dgm:pt>
    <dgm:pt modelId="{203AC692-9E5A-48D1-937C-00A48EEE2621}" type="parTrans" cxnId="{F7DDBCAD-6121-4915-B8E7-936D6AF5C263}">
      <dgm:prSet/>
      <dgm:spPr/>
      <dgm:t>
        <a:bodyPr/>
        <a:lstStyle/>
        <a:p>
          <a:endParaRPr lang="id-ID"/>
        </a:p>
      </dgm:t>
    </dgm:pt>
    <dgm:pt modelId="{85A4B2A5-616E-4E83-9FA0-4C9A999FB854}" type="sibTrans" cxnId="{F7DDBCAD-6121-4915-B8E7-936D6AF5C263}">
      <dgm:prSet/>
      <dgm:spPr/>
      <dgm:t>
        <a:bodyPr/>
        <a:lstStyle/>
        <a:p>
          <a:endParaRPr lang="id-ID"/>
        </a:p>
      </dgm:t>
    </dgm:pt>
    <dgm:pt modelId="{2C666D16-82DF-4B2F-A927-A0BD19809D9A}">
      <dgm:prSet phldrT="[Text]"/>
      <dgm:spPr>
        <a:solidFill>
          <a:srgbClr val="FF9900"/>
        </a:solidFill>
      </dgm:spPr>
      <dgm:t>
        <a:bodyPr/>
        <a:lstStyle/>
        <a:p>
          <a:r>
            <a:rPr lang="en-US" dirty="0" err="1">
              <a:solidFill>
                <a:schemeClr val="tx1"/>
              </a:solidFill>
              <a:latin typeface="Bookman Old Style" panose="02050604050505020204" pitchFamily="18" charset="0"/>
            </a:rPr>
            <a:t>Pengetahuan</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Asal</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usul</a:t>
          </a:r>
          <a:r>
            <a:rPr lang="en-US" dirty="0">
              <a:solidFill>
                <a:schemeClr val="tx1"/>
              </a:solidFill>
              <a:latin typeface="Bookman Old Style" panose="02050604050505020204" pitchFamily="18" charset="0"/>
            </a:rPr>
            <a:t> </a:t>
          </a:r>
        </a:p>
        <a:p>
          <a:r>
            <a:rPr lang="en-US" dirty="0" err="1">
              <a:solidFill>
                <a:schemeClr val="tx1"/>
              </a:solidFill>
              <a:latin typeface="Bookman Old Style" panose="02050604050505020204" pitchFamily="18" charset="0"/>
            </a:rPr>
            <a:t>harta</a:t>
          </a:r>
          <a:r>
            <a:rPr lang="en-US" dirty="0">
              <a:solidFill>
                <a:schemeClr val="tx1"/>
              </a:solidFill>
              <a:latin typeface="Bookman Old Style" panose="02050604050505020204" pitchFamily="18" charset="0"/>
            </a:rPr>
            <a:t> </a:t>
          </a:r>
        </a:p>
        <a:p>
          <a:r>
            <a:rPr lang="en-US" dirty="0" err="1">
              <a:solidFill>
                <a:schemeClr val="tx1"/>
              </a:solidFill>
              <a:latin typeface="Bookman Old Style" panose="02050604050505020204" pitchFamily="18" charset="0"/>
            </a:rPr>
            <a:t>kekayaan</a:t>
          </a:r>
          <a:r>
            <a:rPr lang="en-US" dirty="0">
              <a:solidFill>
                <a:schemeClr val="tx1"/>
              </a:solidFill>
              <a:latin typeface="Bookman Old Style" panose="02050604050505020204" pitchFamily="18" charset="0"/>
            </a:rPr>
            <a:t> </a:t>
          </a:r>
          <a:endParaRPr lang="id-ID" dirty="0">
            <a:solidFill>
              <a:schemeClr val="tx1"/>
            </a:solidFill>
            <a:latin typeface="Bookman Old Style" panose="02050604050505020204" pitchFamily="18" charset="0"/>
          </a:endParaRPr>
        </a:p>
      </dgm:t>
    </dgm:pt>
    <dgm:pt modelId="{A5AAEC6C-903A-4541-AD6C-92FC132B9598}" type="parTrans" cxnId="{6D07B0FA-BA97-4DB8-8875-228D6BC524BD}">
      <dgm:prSet/>
      <dgm:spPr/>
      <dgm:t>
        <a:bodyPr/>
        <a:lstStyle/>
        <a:p>
          <a:endParaRPr lang="id-ID"/>
        </a:p>
      </dgm:t>
    </dgm:pt>
    <dgm:pt modelId="{CD8C4E25-5E30-497B-949E-1DF6638B4B41}" type="sibTrans" cxnId="{6D07B0FA-BA97-4DB8-8875-228D6BC524BD}">
      <dgm:prSet/>
      <dgm:spPr/>
      <dgm:t>
        <a:bodyPr/>
        <a:lstStyle/>
        <a:p>
          <a:endParaRPr lang="id-ID"/>
        </a:p>
      </dgm:t>
    </dgm:pt>
    <dgm:pt modelId="{94147460-02D7-471A-8C42-F7BA10580F03}" type="pres">
      <dgm:prSet presAssocID="{0725DB8B-46B9-4182-B80A-B9D3013817B5}" presName="arrowDiagram" presStyleCnt="0">
        <dgm:presLayoutVars>
          <dgm:chMax val="5"/>
          <dgm:dir/>
          <dgm:resizeHandles val="exact"/>
        </dgm:presLayoutVars>
      </dgm:prSet>
      <dgm:spPr/>
    </dgm:pt>
    <dgm:pt modelId="{81219AAB-CED8-4BDF-9D7E-061714F5D378}" type="pres">
      <dgm:prSet presAssocID="{0725DB8B-46B9-4182-B80A-B9D3013817B5}" presName="arrow" presStyleLbl="bgShp" presStyleIdx="0" presStyleCnt="1" custLinFactNeighborX="1222" custLinFactNeighborY="-637"/>
      <dgm:spPr>
        <a:ln>
          <a:solidFill>
            <a:schemeClr val="tx1"/>
          </a:solidFill>
        </a:ln>
      </dgm:spPr>
    </dgm:pt>
    <dgm:pt modelId="{8175F420-2D8D-43BD-9B6A-297C334F5D88}" type="pres">
      <dgm:prSet presAssocID="{0725DB8B-46B9-4182-B80A-B9D3013817B5}" presName="arrowDiagram2" presStyleCnt="0"/>
      <dgm:spPr/>
    </dgm:pt>
    <dgm:pt modelId="{F7CBBC84-28F8-4FCE-B11C-63B247160237}" type="pres">
      <dgm:prSet presAssocID="{8C347FFE-400E-4D07-83C5-0892A8414D85}" presName="bullet2a" presStyleLbl="node1" presStyleIdx="0" presStyleCnt="2" custLinFactNeighborX="-82716" custLinFactNeighborY="46040"/>
      <dgm:spPr/>
    </dgm:pt>
    <dgm:pt modelId="{6407F7D8-6A80-4761-BAC3-B4D7DE1C23A7}" type="pres">
      <dgm:prSet presAssocID="{8C347FFE-400E-4D07-83C5-0892A8414D85}" presName="textBox2a" presStyleLbl="revTx" presStyleIdx="0" presStyleCnt="2" custScaleX="150800" custScaleY="179024" custLinFactNeighborX="17876" custLinFactNeighborY="56728">
        <dgm:presLayoutVars>
          <dgm:bulletEnabled val="1"/>
        </dgm:presLayoutVars>
      </dgm:prSet>
      <dgm:spPr/>
    </dgm:pt>
    <dgm:pt modelId="{97212BFA-8D08-4745-BE84-00EC6C3FF195}" type="pres">
      <dgm:prSet presAssocID="{2C666D16-82DF-4B2F-A927-A0BD19809D9A}" presName="bullet2b" presStyleLbl="node1" presStyleIdx="1" presStyleCnt="2" custLinFactX="8713" custLinFactNeighborX="100000" custLinFactNeighborY="-46767"/>
      <dgm:spPr/>
    </dgm:pt>
    <dgm:pt modelId="{14412316-99ED-4B5C-A622-9DB48625C9F7}" type="pres">
      <dgm:prSet presAssocID="{2C666D16-82DF-4B2F-A927-A0BD19809D9A}" presName="textBox2b" presStyleLbl="revTx" presStyleIdx="1" presStyleCnt="2" custScaleY="61436" custLinFactNeighborX="27692" custLinFactNeighborY="-34422">
        <dgm:presLayoutVars>
          <dgm:bulletEnabled val="1"/>
        </dgm:presLayoutVars>
      </dgm:prSet>
      <dgm:spPr/>
    </dgm:pt>
  </dgm:ptLst>
  <dgm:cxnLst>
    <dgm:cxn modelId="{95FE780F-598A-4FCB-AFF5-4FC9D54997DD}" type="presOf" srcId="{2C666D16-82DF-4B2F-A927-A0BD19809D9A}" destId="{14412316-99ED-4B5C-A622-9DB48625C9F7}" srcOrd="0" destOrd="0" presId="urn:microsoft.com/office/officeart/2005/8/layout/arrow2"/>
    <dgm:cxn modelId="{219A529A-A720-4078-AA7D-730CFA777774}" type="presOf" srcId="{0725DB8B-46B9-4182-B80A-B9D3013817B5}" destId="{94147460-02D7-471A-8C42-F7BA10580F03}" srcOrd="0" destOrd="0" presId="urn:microsoft.com/office/officeart/2005/8/layout/arrow2"/>
    <dgm:cxn modelId="{F7DDBCAD-6121-4915-B8E7-936D6AF5C263}" srcId="{0725DB8B-46B9-4182-B80A-B9D3013817B5}" destId="{8C347FFE-400E-4D07-83C5-0892A8414D85}" srcOrd="0" destOrd="0" parTransId="{203AC692-9E5A-48D1-937C-00A48EEE2621}" sibTransId="{85A4B2A5-616E-4E83-9FA0-4C9A999FB854}"/>
    <dgm:cxn modelId="{7D35CDDF-5C89-480B-9741-DEC572798613}" type="presOf" srcId="{8C347FFE-400E-4D07-83C5-0892A8414D85}" destId="{6407F7D8-6A80-4761-BAC3-B4D7DE1C23A7}" srcOrd="0" destOrd="0" presId="urn:microsoft.com/office/officeart/2005/8/layout/arrow2"/>
    <dgm:cxn modelId="{6D07B0FA-BA97-4DB8-8875-228D6BC524BD}" srcId="{0725DB8B-46B9-4182-B80A-B9D3013817B5}" destId="{2C666D16-82DF-4B2F-A927-A0BD19809D9A}" srcOrd="1" destOrd="0" parTransId="{A5AAEC6C-903A-4541-AD6C-92FC132B9598}" sibTransId="{CD8C4E25-5E30-497B-949E-1DF6638B4B41}"/>
    <dgm:cxn modelId="{C9892B34-7C89-4BAE-891B-B1D46A31B253}" type="presParOf" srcId="{94147460-02D7-471A-8C42-F7BA10580F03}" destId="{81219AAB-CED8-4BDF-9D7E-061714F5D378}" srcOrd="0" destOrd="0" presId="urn:microsoft.com/office/officeart/2005/8/layout/arrow2"/>
    <dgm:cxn modelId="{AA6F145D-8B7F-4FB7-8602-F53661CE4B9F}" type="presParOf" srcId="{94147460-02D7-471A-8C42-F7BA10580F03}" destId="{8175F420-2D8D-43BD-9B6A-297C334F5D88}" srcOrd="1" destOrd="0" presId="urn:microsoft.com/office/officeart/2005/8/layout/arrow2"/>
    <dgm:cxn modelId="{D34BDFB3-A36D-498C-9844-363E44994972}" type="presParOf" srcId="{8175F420-2D8D-43BD-9B6A-297C334F5D88}" destId="{F7CBBC84-28F8-4FCE-B11C-63B247160237}" srcOrd="0" destOrd="0" presId="urn:microsoft.com/office/officeart/2005/8/layout/arrow2"/>
    <dgm:cxn modelId="{4A8B2060-C19D-489D-9E59-BCB187B751AB}" type="presParOf" srcId="{8175F420-2D8D-43BD-9B6A-297C334F5D88}" destId="{6407F7D8-6A80-4761-BAC3-B4D7DE1C23A7}" srcOrd="1" destOrd="0" presId="urn:microsoft.com/office/officeart/2005/8/layout/arrow2"/>
    <dgm:cxn modelId="{25DDCBB9-02C5-4770-8148-42BE0B6DDF51}" type="presParOf" srcId="{8175F420-2D8D-43BD-9B6A-297C334F5D88}" destId="{97212BFA-8D08-4745-BE84-00EC6C3FF195}" srcOrd="2" destOrd="0" presId="urn:microsoft.com/office/officeart/2005/8/layout/arrow2"/>
    <dgm:cxn modelId="{51E01AF6-0887-42C3-912D-6D7CF5F734B2}" type="presParOf" srcId="{8175F420-2D8D-43BD-9B6A-297C334F5D88}" destId="{14412316-99ED-4B5C-A622-9DB48625C9F7}" srcOrd="3"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25DB8B-46B9-4182-B80A-B9D3013817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d-ID"/>
        </a:p>
      </dgm:t>
    </dgm:pt>
    <dgm:pt modelId="{8C347FFE-400E-4D07-83C5-0892A8414D85}">
      <dgm:prSet phldrT="[Text]" custT="1"/>
      <dgm:spPr/>
      <dgm:t>
        <a:bodyPr/>
        <a:lstStyle/>
        <a:p>
          <a:r>
            <a:rPr lang="en-US" sz="1200" dirty="0" err="1">
              <a:solidFill>
                <a:schemeClr val="tx1"/>
              </a:solidFill>
              <a:latin typeface="Bookman Old Style" panose="02050604050505020204" pitchFamily="18" charset="0"/>
            </a:rPr>
            <a:t>Pengetahuan</a:t>
          </a:r>
          <a:r>
            <a:rPr lang="en-US" sz="1200" dirty="0">
              <a:solidFill>
                <a:schemeClr val="tx1"/>
              </a:solidFill>
              <a:latin typeface="Bookman Old Style" panose="02050604050505020204" pitchFamily="18" charset="0"/>
            </a:rPr>
            <a:t> </a:t>
          </a:r>
          <a:r>
            <a:rPr lang="en-US" sz="1200" dirty="0" err="1">
              <a:solidFill>
                <a:schemeClr val="tx1"/>
              </a:solidFill>
              <a:latin typeface="Bookman Old Style" panose="02050604050505020204" pitchFamily="18" charset="0"/>
            </a:rPr>
            <a:t>asal</a:t>
          </a:r>
          <a:r>
            <a:rPr lang="en-US" sz="1200" dirty="0">
              <a:solidFill>
                <a:schemeClr val="tx1"/>
              </a:solidFill>
              <a:latin typeface="Bookman Old Style" panose="02050604050505020204" pitchFamily="18" charset="0"/>
            </a:rPr>
            <a:t> </a:t>
          </a:r>
          <a:r>
            <a:rPr lang="en-US" sz="1200" dirty="0" err="1">
              <a:solidFill>
                <a:schemeClr val="tx1"/>
              </a:solidFill>
              <a:latin typeface="Bookman Old Style" panose="02050604050505020204" pitchFamily="18" charset="0"/>
            </a:rPr>
            <a:t>usul</a:t>
          </a:r>
          <a:r>
            <a:rPr lang="en-US" sz="1200" dirty="0">
              <a:solidFill>
                <a:schemeClr val="tx1"/>
              </a:solidFill>
              <a:latin typeface="Bookman Old Style" panose="02050604050505020204" pitchFamily="18" charset="0"/>
            </a:rPr>
            <a:t> </a:t>
          </a:r>
          <a:r>
            <a:rPr lang="en-US" sz="1200" dirty="0" err="1">
              <a:solidFill>
                <a:schemeClr val="tx1"/>
              </a:solidFill>
              <a:latin typeface="Bookman Old Style" panose="02050604050505020204" pitchFamily="18" charset="0"/>
            </a:rPr>
            <a:t>harta</a:t>
          </a:r>
          <a:r>
            <a:rPr lang="en-US" sz="1200" dirty="0">
              <a:solidFill>
                <a:schemeClr val="tx1"/>
              </a:solidFill>
              <a:latin typeface="Bookman Old Style" panose="02050604050505020204" pitchFamily="18" charset="0"/>
            </a:rPr>
            <a:t> </a:t>
          </a:r>
          <a:r>
            <a:rPr lang="en-US" sz="1200" dirty="0" err="1">
              <a:solidFill>
                <a:schemeClr val="tx1"/>
              </a:solidFill>
              <a:latin typeface="Bookman Old Style" panose="02050604050505020204" pitchFamily="18" charset="0"/>
            </a:rPr>
            <a:t>kekayaan</a:t>
          </a:r>
          <a:endParaRPr lang="id-ID" sz="1200" dirty="0">
            <a:solidFill>
              <a:schemeClr val="tx1"/>
            </a:solidFill>
            <a:latin typeface="Bookman Old Style" panose="02050604050505020204" pitchFamily="18" charset="0"/>
          </a:endParaRPr>
        </a:p>
      </dgm:t>
    </dgm:pt>
    <dgm:pt modelId="{203AC692-9E5A-48D1-937C-00A48EEE2621}" type="parTrans" cxnId="{F7DDBCAD-6121-4915-B8E7-936D6AF5C263}">
      <dgm:prSet/>
      <dgm:spPr/>
      <dgm:t>
        <a:bodyPr/>
        <a:lstStyle/>
        <a:p>
          <a:endParaRPr lang="id-ID"/>
        </a:p>
      </dgm:t>
    </dgm:pt>
    <dgm:pt modelId="{85A4B2A5-616E-4E83-9FA0-4C9A999FB854}" type="sibTrans" cxnId="{F7DDBCAD-6121-4915-B8E7-936D6AF5C263}">
      <dgm:prSet/>
      <dgm:spPr/>
      <dgm:t>
        <a:bodyPr/>
        <a:lstStyle/>
        <a:p>
          <a:endParaRPr lang="id-ID"/>
        </a:p>
      </dgm:t>
    </dgm:pt>
    <dgm:pt modelId="{2C666D16-82DF-4B2F-A927-A0BD19809D9A}">
      <dgm:prSet phldrT="[Text]"/>
      <dgm:spPr/>
      <dgm:t>
        <a:bodyPr/>
        <a:lstStyle/>
        <a:p>
          <a:r>
            <a:rPr lang="en-US" dirty="0" err="1">
              <a:solidFill>
                <a:schemeClr val="tx1"/>
              </a:solidFill>
              <a:latin typeface="Bookman Old Style" panose="02050604050505020204" pitchFamily="18" charset="0"/>
            </a:rPr>
            <a:t>Perbuatan</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pasif</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transaksi</a:t>
          </a:r>
          <a:endParaRPr lang="id-ID" dirty="0">
            <a:solidFill>
              <a:schemeClr val="tx1"/>
            </a:solidFill>
            <a:latin typeface="Bookman Old Style" panose="02050604050505020204" pitchFamily="18" charset="0"/>
          </a:endParaRPr>
        </a:p>
      </dgm:t>
    </dgm:pt>
    <dgm:pt modelId="{A5AAEC6C-903A-4541-AD6C-92FC132B9598}" type="parTrans" cxnId="{6D07B0FA-BA97-4DB8-8875-228D6BC524BD}">
      <dgm:prSet/>
      <dgm:spPr/>
      <dgm:t>
        <a:bodyPr/>
        <a:lstStyle/>
        <a:p>
          <a:endParaRPr lang="id-ID"/>
        </a:p>
      </dgm:t>
    </dgm:pt>
    <dgm:pt modelId="{CD8C4E25-5E30-497B-949E-1DF6638B4B41}" type="sibTrans" cxnId="{6D07B0FA-BA97-4DB8-8875-228D6BC524BD}">
      <dgm:prSet/>
      <dgm:spPr/>
      <dgm:t>
        <a:bodyPr/>
        <a:lstStyle/>
        <a:p>
          <a:endParaRPr lang="id-ID"/>
        </a:p>
      </dgm:t>
    </dgm:pt>
    <dgm:pt modelId="{94147460-02D7-471A-8C42-F7BA10580F03}" type="pres">
      <dgm:prSet presAssocID="{0725DB8B-46B9-4182-B80A-B9D3013817B5}" presName="arrowDiagram" presStyleCnt="0">
        <dgm:presLayoutVars>
          <dgm:chMax val="5"/>
          <dgm:dir/>
          <dgm:resizeHandles val="exact"/>
        </dgm:presLayoutVars>
      </dgm:prSet>
      <dgm:spPr/>
    </dgm:pt>
    <dgm:pt modelId="{81219AAB-CED8-4BDF-9D7E-061714F5D378}" type="pres">
      <dgm:prSet presAssocID="{0725DB8B-46B9-4182-B80A-B9D3013817B5}" presName="arrow" presStyleLbl="bgShp" presStyleIdx="0" presStyleCnt="1"/>
      <dgm:spPr>
        <a:ln>
          <a:solidFill>
            <a:schemeClr val="tx1"/>
          </a:solidFill>
        </a:ln>
      </dgm:spPr>
    </dgm:pt>
    <dgm:pt modelId="{8175F420-2D8D-43BD-9B6A-297C334F5D88}" type="pres">
      <dgm:prSet presAssocID="{0725DB8B-46B9-4182-B80A-B9D3013817B5}" presName="arrowDiagram2" presStyleCnt="0"/>
      <dgm:spPr/>
    </dgm:pt>
    <dgm:pt modelId="{F7CBBC84-28F8-4FCE-B11C-63B247160237}" type="pres">
      <dgm:prSet presAssocID="{8C347FFE-400E-4D07-83C5-0892A8414D85}" presName="bullet2a" presStyleLbl="node1" presStyleIdx="0" presStyleCnt="2" custLinFactNeighborX="-82716" custLinFactNeighborY="46040"/>
      <dgm:spPr/>
    </dgm:pt>
    <dgm:pt modelId="{6407F7D8-6A80-4761-BAC3-B4D7DE1C23A7}" type="pres">
      <dgm:prSet presAssocID="{8C347FFE-400E-4D07-83C5-0892A8414D85}" presName="textBox2a" presStyleLbl="revTx" presStyleIdx="0" presStyleCnt="2" custScaleX="150800" custLinFactNeighborX="17876" custLinFactNeighborY="12029">
        <dgm:presLayoutVars>
          <dgm:bulletEnabled val="1"/>
        </dgm:presLayoutVars>
      </dgm:prSet>
      <dgm:spPr/>
    </dgm:pt>
    <dgm:pt modelId="{97212BFA-8D08-4745-BE84-00EC6C3FF195}" type="pres">
      <dgm:prSet presAssocID="{2C666D16-82DF-4B2F-A927-A0BD19809D9A}" presName="bullet2b" presStyleLbl="node1" presStyleIdx="1" presStyleCnt="2" custLinFactX="8713" custLinFactNeighborX="100000" custLinFactNeighborY="-46767"/>
      <dgm:spPr/>
    </dgm:pt>
    <dgm:pt modelId="{14412316-99ED-4B5C-A622-9DB48625C9F7}" type="pres">
      <dgm:prSet presAssocID="{2C666D16-82DF-4B2F-A927-A0BD19809D9A}" presName="textBox2b" presStyleLbl="revTx" presStyleIdx="1" presStyleCnt="2" custScaleY="61436" custLinFactNeighborX="16199" custLinFactNeighborY="-21784">
        <dgm:presLayoutVars>
          <dgm:bulletEnabled val="1"/>
        </dgm:presLayoutVars>
      </dgm:prSet>
      <dgm:spPr/>
    </dgm:pt>
  </dgm:ptLst>
  <dgm:cxnLst>
    <dgm:cxn modelId="{A3059A3E-A61D-40B8-92E1-61976FE667AD}" type="presOf" srcId="{0725DB8B-46B9-4182-B80A-B9D3013817B5}" destId="{94147460-02D7-471A-8C42-F7BA10580F03}" srcOrd="0" destOrd="0" presId="urn:microsoft.com/office/officeart/2005/8/layout/arrow2"/>
    <dgm:cxn modelId="{141E4F58-AC6B-4CF9-9F3C-0B9701EFE3E5}" type="presOf" srcId="{2C666D16-82DF-4B2F-A927-A0BD19809D9A}" destId="{14412316-99ED-4B5C-A622-9DB48625C9F7}" srcOrd="0" destOrd="0" presId="urn:microsoft.com/office/officeart/2005/8/layout/arrow2"/>
    <dgm:cxn modelId="{F7DDBCAD-6121-4915-B8E7-936D6AF5C263}" srcId="{0725DB8B-46B9-4182-B80A-B9D3013817B5}" destId="{8C347FFE-400E-4D07-83C5-0892A8414D85}" srcOrd="0" destOrd="0" parTransId="{203AC692-9E5A-48D1-937C-00A48EEE2621}" sibTransId="{85A4B2A5-616E-4E83-9FA0-4C9A999FB854}"/>
    <dgm:cxn modelId="{B87060BC-16BA-4B2C-9870-0A20C833EC05}" type="presOf" srcId="{8C347FFE-400E-4D07-83C5-0892A8414D85}" destId="{6407F7D8-6A80-4761-BAC3-B4D7DE1C23A7}" srcOrd="0" destOrd="0" presId="urn:microsoft.com/office/officeart/2005/8/layout/arrow2"/>
    <dgm:cxn modelId="{6D07B0FA-BA97-4DB8-8875-228D6BC524BD}" srcId="{0725DB8B-46B9-4182-B80A-B9D3013817B5}" destId="{2C666D16-82DF-4B2F-A927-A0BD19809D9A}" srcOrd="1" destOrd="0" parTransId="{A5AAEC6C-903A-4541-AD6C-92FC132B9598}" sibTransId="{CD8C4E25-5E30-497B-949E-1DF6638B4B41}"/>
    <dgm:cxn modelId="{331136A7-F7AB-461D-9F14-FB7BD30063B7}" type="presParOf" srcId="{94147460-02D7-471A-8C42-F7BA10580F03}" destId="{81219AAB-CED8-4BDF-9D7E-061714F5D378}" srcOrd="0" destOrd="0" presId="urn:microsoft.com/office/officeart/2005/8/layout/arrow2"/>
    <dgm:cxn modelId="{5A933FBA-453C-43B4-ACAE-1809F8163301}" type="presParOf" srcId="{94147460-02D7-471A-8C42-F7BA10580F03}" destId="{8175F420-2D8D-43BD-9B6A-297C334F5D88}" srcOrd="1" destOrd="0" presId="urn:microsoft.com/office/officeart/2005/8/layout/arrow2"/>
    <dgm:cxn modelId="{953AA8BC-64E8-40C7-A2C4-7A8D532207BA}" type="presParOf" srcId="{8175F420-2D8D-43BD-9B6A-297C334F5D88}" destId="{F7CBBC84-28F8-4FCE-B11C-63B247160237}" srcOrd="0" destOrd="0" presId="urn:microsoft.com/office/officeart/2005/8/layout/arrow2"/>
    <dgm:cxn modelId="{8CCD4B36-7936-4E96-B8E8-3FF4DA73661C}" type="presParOf" srcId="{8175F420-2D8D-43BD-9B6A-297C334F5D88}" destId="{6407F7D8-6A80-4761-BAC3-B4D7DE1C23A7}" srcOrd="1" destOrd="0" presId="urn:microsoft.com/office/officeart/2005/8/layout/arrow2"/>
    <dgm:cxn modelId="{F89483C0-C2E5-4552-BAE5-AAF773E8D436}" type="presParOf" srcId="{8175F420-2D8D-43BD-9B6A-297C334F5D88}" destId="{97212BFA-8D08-4745-BE84-00EC6C3FF195}" srcOrd="2" destOrd="0" presId="urn:microsoft.com/office/officeart/2005/8/layout/arrow2"/>
    <dgm:cxn modelId="{2230CA42-7494-4864-90FF-30628890769C}" type="presParOf" srcId="{8175F420-2D8D-43BD-9B6A-297C334F5D88}" destId="{14412316-99ED-4B5C-A622-9DB48625C9F7}" srcOrd="3" destOrd="0" presId="urn:microsoft.com/office/officeart/2005/8/layout/arrow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6FA64-EC7C-4DB0-ABBE-2BFB1B25A00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d-ID"/>
        </a:p>
      </dgm:t>
    </dgm:pt>
    <dgm:pt modelId="{75C1A268-7BC6-4017-9996-756DD8B6E576}">
      <dgm:prSet custT="1"/>
      <dgm:spPr>
        <a:scene3d>
          <a:camera prst="orthographicFront"/>
          <a:lightRig rig="threePt" dir="t"/>
        </a:scene3d>
        <a:sp3d contourW="12700">
          <a:bevelT w="114300" prst="artDeco"/>
          <a:contourClr>
            <a:schemeClr val="tx1"/>
          </a:contourClr>
        </a:sp3d>
      </dgm:spPr>
      <dgm:t>
        <a:bodyPr>
          <a:sp3d extrusionH="57150">
            <a:bevelT w="38100" h="38100" prst="relaxedInset"/>
          </a:sp3d>
        </a:bodyPr>
        <a:lstStyle/>
        <a:p>
          <a:pPr rtl="0"/>
          <a:r>
            <a:rPr lang="en-US" sz="700" dirty="0">
              <a:latin typeface="Bookman Old Style" panose="02050604050505020204" pitchFamily="18" charset="0"/>
            </a:rPr>
            <a:t>CONCEALMENT WITHIN BUSINESS STRUCTURES</a:t>
          </a:r>
          <a:endParaRPr lang="id-ID" sz="700" dirty="0">
            <a:latin typeface="Bookman Old Style" panose="02050604050505020204" pitchFamily="18" charset="0"/>
          </a:endParaRPr>
        </a:p>
      </dgm:t>
    </dgm:pt>
    <dgm:pt modelId="{3E4C2983-728D-4D22-B545-B84EA5D06960}" type="parTrans" cxnId="{3B49C078-3BCF-446D-BCCD-B385C4BE7C15}">
      <dgm:prSet/>
      <dgm:spPr/>
      <dgm:t>
        <a:bodyPr/>
        <a:lstStyle/>
        <a:p>
          <a:endParaRPr lang="id-ID"/>
        </a:p>
      </dgm:t>
    </dgm:pt>
    <dgm:pt modelId="{F4B130E5-5CBC-4852-AACA-13D6078E3023}" type="sibTrans" cxnId="{3B49C078-3BCF-446D-BCCD-B385C4BE7C15}">
      <dgm:prSet/>
      <dgm:spPr/>
      <dgm:t>
        <a:bodyPr/>
        <a:lstStyle/>
        <a:p>
          <a:endParaRPr lang="id-ID"/>
        </a:p>
      </dgm:t>
    </dgm:pt>
    <dgm:pt modelId="{AEE2C11C-F00D-4DD5-B9A2-D4FB0F705ABB}">
      <dgm:prSet/>
      <dgm:spPr>
        <a:scene3d>
          <a:camera prst="orthographicFront"/>
          <a:lightRig rig="threePt" dir="t"/>
        </a:scene3d>
        <a:sp3d>
          <a:bevelT w="114300" prst="artDeco"/>
        </a:sp3d>
      </dgm:spPr>
      <dgm:t>
        <a:bodyPr/>
        <a:lstStyle/>
        <a:p>
          <a:pPr rtl="0"/>
          <a:r>
            <a:rPr lang="en-US" dirty="0">
              <a:latin typeface="Bookman Old Style" panose="02050604050505020204" pitchFamily="18" charset="0"/>
            </a:rPr>
            <a:t>MISUSE  OF LEGITIMATE BUSINESS</a:t>
          </a:r>
          <a:endParaRPr lang="id-ID" dirty="0">
            <a:latin typeface="Bookman Old Style" panose="02050604050505020204" pitchFamily="18" charset="0"/>
          </a:endParaRPr>
        </a:p>
      </dgm:t>
    </dgm:pt>
    <dgm:pt modelId="{0BD17EFD-7BF0-4CB3-95B4-85874F73C482}" type="parTrans" cxnId="{20FB1FF8-15D2-405C-BEA9-88C14F554934}">
      <dgm:prSet/>
      <dgm:spPr/>
      <dgm:t>
        <a:bodyPr/>
        <a:lstStyle/>
        <a:p>
          <a:endParaRPr lang="id-ID"/>
        </a:p>
      </dgm:t>
    </dgm:pt>
    <dgm:pt modelId="{DCB1BF38-7990-46E8-94E2-20D4FBBAEB2B}" type="sibTrans" cxnId="{20FB1FF8-15D2-405C-BEA9-88C14F554934}">
      <dgm:prSet/>
      <dgm:spPr/>
      <dgm:t>
        <a:bodyPr/>
        <a:lstStyle/>
        <a:p>
          <a:endParaRPr lang="id-ID"/>
        </a:p>
      </dgm:t>
    </dgm:pt>
    <dgm:pt modelId="{C7C1EEBA-23C1-4C54-88D4-F2928A364D93}">
      <dgm:prSet/>
      <dgm:spPr>
        <a:scene3d>
          <a:camera prst="orthographicFront"/>
          <a:lightRig rig="threePt" dir="t"/>
        </a:scene3d>
        <a:sp3d>
          <a:bevelT w="114300" prst="artDeco"/>
        </a:sp3d>
      </dgm:spPr>
      <dgm:t>
        <a:bodyPr/>
        <a:lstStyle/>
        <a:p>
          <a:pPr rtl="0"/>
          <a:r>
            <a:rPr lang="en-US" dirty="0">
              <a:latin typeface="Bookman Old Style" panose="02050604050505020204" pitchFamily="18" charset="0"/>
            </a:rPr>
            <a:t>USE OF FALSE IDENTITIES</a:t>
          </a:r>
          <a:endParaRPr lang="id-ID" dirty="0">
            <a:latin typeface="Bookman Old Style" panose="02050604050505020204" pitchFamily="18" charset="0"/>
          </a:endParaRPr>
        </a:p>
      </dgm:t>
    </dgm:pt>
    <dgm:pt modelId="{6AB18A52-677D-4B7D-800F-3D0762F8CF5B}" type="parTrans" cxnId="{BC2B7C4C-F628-466F-9363-64B9BC4827CE}">
      <dgm:prSet/>
      <dgm:spPr/>
      <dgm:t>
        <a:bodyPr/>
        <a:lstStyle/>
        <a:p>
          <a:endParaRPr lang="id-ID"/>
        </a:p>
      </dgm:t>
    </dgm:pt>
    <dgm:pt modelId="{50C43454-08E6-4CF1-8405-AA969BAD25A2}" type="sibTrans" cxnId="{BC2B7C4C-F628-466F-9363-64B9BC4827CE}">
      <dgm:prSet/>
      <dgm:spPr/>
      <dgm:t>
        <a:bodyPr/>
        <a:lstStyle/>
        <a:p>
          <a:endParaRPr lang="id-ID"/>
        </a:p>
      </dgm:t>
    </dgm:pt>
    <dgm:pt modelId="{65FA9290-F9AD-43FF-B12D-2F4441A12825}">
      <dgm:prSet/>
      <dgm:spPr>
        <a:scene3d>
          <a:camera prst="orthographicFront"/>
          <a:lightRig rig="threePt" dir="t"/>
        </a:scene3d>
        <a:sp3d>
          <a:bevelT w="114300" prst="artDeco"/>
        </a:sp3d>
      </dgm:spPr>
      <dgm:t>
        <a:bodyPr/>
        <a:lstStyle/>
        <a:p>
          <a:pPr rtl="0"/>
          <a:r>
            <a:rPr lang="en-US" dirty="0">
              <a:latin typeface="Bookman Old Style" panose="02050604050505020204" pitchFamily="18" charset="0"/>
            </a:rPr>
            <a:t>EXPLOITING INTERNATIONAL JURISDICTION  ISSUES</a:t>
          </a:r>
          <a:endParaRPr lang="id-ID" dirty="0">
            <a:latin typeface="Bookman Old Style" panose="02050604050505020204" pitchFamily="18" charset="0"/>
          </a:endParaRPr>
        </a:p>
      </dgm:t>
    </dgm:pt>
    <dgm:pt modelId="{6D3F6D71-FA4F-481E-8DAA-BC308EF7282B}" type="parTrans" cxnId="{C9F9D090-8866-4976-B37A-D3ED8C082337}">
      <dgm:prSet/>
      <dgm:spPr/>
      <dgm:t>
        <a:bodyPr/>
        <a:lstStyle/>
        <a:p>
          <a:endParaRPr lang="id-ID"/>
        </a:p>
      </dgm:t>
    </dgm:pt>
    <dgm:pt modelId="{38E0A703-2EC5-4623-9B9A-1D1BB97B011D}" type="sibTrans" cxnId="{C9F9D090-8866-4976-B37A-D3ED8C082337}">
      <dgm:prSet/>
      <dgm:spPr/>
      <dgm:t>
        <a:bodyPr/>
        <a:lstStyle/>
        <a:p>
          <a:endParaRPr lang="id-ID"/>
        </a:p>
      </dgm:t>
    </dgm:pt>
    <dgm:pt modelId="{E477B651-AD2A-4FB9-97FB-4160EAF332CB}">
      <dgm:prSet/>
      <dgm:spPr>
        <a:scene3d>
          <a:camera prst="orthographicFront"/>
          <a:lightRig rig="threePt" dir="t"/>
        </a:scene3d>
        <a:sp3d>
          <a:bevelT w="114300" prst="artDeco"/>
        </a:sp3d>
      </dgm:spPr>
      <dgm:t>
        <a:bodyPr/>
        <a:lstStyle/>
        <a:p>
          <a:pPr rtl="0"/>
          <a:r>
            <a:rPr lang="en-US" dirty="0">
              <a:latin typeface="Bookman Old Style" panose="02050604050505020204" pitchFamily="18" charset="0"/>
            </a:rPr>
            <a:t>USE OF ANONYMOUS ASSET TYPES</a:t>
          </a:r>
          <a:endParaRPr lang="id-ID" dirty="0">
            <a:latin typeface="Bookman Old Style" panose="02050604050505020204" pitchFamily="18" charset="0"/>
          </a:endParaRPr>
        </a:p>
      </dgm:t>
    </dgm:pt>
    <dgm:pt modelId="{EE9E3528-7BDF-4B88-BEF2-2EDEDEA7406A}" type="parTrans" cxnId="{53DD32F4-35A2-40F1-9BAA-603E68AD68A3}">
      <dgm:prSet/>
      <dgm:spPr/>
      <dgm:t>
        <a:bodyPr/>
        <a:lstStyle/>
        <a:p>
          <a:endParaRPr lang="id-ID"/>
        </a:p>
      </dgm:t>
    </dgm:pt>
    <dgm:pt modelId="{EF53FEBB-F1D5-4A5B-8C07-DBBBFA0977EC}" type="sibTrans" cxnId="{53DD32F4-35A2-40F1-9BAA-603E68AD68A3}">
      <dgm:prSet/>
      <dgm:spPr/>
      <dgm:t>
        <a:bodyPr/>
        <a:lstStyle/>
        <a:p>
          <a:endParaRPr lang="id-ID"/>
        </a:p>
      </dgm:t>
    </dgm:pt>
    <dgm:pt modelId="{A4FC6684-F8B8-4A81-8131-18DDCD069555}" type="pres">
      <dgm:prSet presAssocID="{FF46FA64-EC7C-4DB0-ABBE-2BFB1B25A002}" presName="compositeShape" presStyleCnt="0">
        <dgm:presLayoutVars>
          <dgm:dir/>
          <dgm:resizeHandles/>
        </dgm:presLayoutVars>
      </dgm:prSet>
      <dgm:spPr/>
    </dgm:pt>
    <dgm:pt modelId="{62F38413-7356-466E-B3C3-DC8AD72F09CF}" type="pres">
      <dgm:prSet presAssocID="{FF46FA64-EC7C-4DB0-ABBE-2BFB1B25A002}" presName="pyramid" presStyleLbl="node1" presStyleIdx="0" presStyleCnt="1" custScaleX="240709" custLinFactNeighborX="0"/>
      <dgm:spPr>
        <a:prstGeom prst="triangle">
          <a:avLst/>
        </a:prstGeom>
        <a:pattFill prst="wdUpDiag">
          <a:fgClr>
            <a:schemeClr val="accent6">
              <a:lumMod val="75000"/>
            </a:schemeClr>
          </a:fgClr>
          <a:bgClr>
            <a:schemeClr val="bg1"/>
          </a:bgClr>
        </a:pattFill>
      </dgm:spPr>
    </dgm:pt>
    <dgm:pt modelId="{9864DD2D-D963-4C28-AC52-D666CF98762E}" type="pres">
      <dgm:prSet presAssocID="{FF46FA64-EC7C-4DB0-ABBE-2BFB1B25A002}" presName="theList" presStyleCnt="0"/>
      <dgm:spPr/>
    </dgm:pt>
    <dgm:pt modelId="{C4309946-D996-4528-A342-4854A592B511}" type="pres">
      <dgm:prSet presAssocID="{75C1A268-7BC6-4017-9996-756DD8B6E576}" presName="aNode" presStyleLbl="fgAcc1" presStyleIdx="0" presStyleCnt="5" custScaleY="216162">
        <dgm:presLayoutVars>
          <dgm:bulletEnabled val="1"/>
        </dgm:presLayoutVars>
      </dgm:prSet>
      <dgm:spPr/>
    </dgm:pt>
    <dgm:pt modelId="{B87DD430-A07E-4CD4-9875-4532F584CC0D}" type="pres">
      <dgm:prSet presAssocID="{75C1A268-7BC6-4017-9996-756DD8B6E576}" presName="aSpace" presStyleCnt="0"/>
      <dgm:spPr/>
    </dgm:pt>
    <dgm:pt modelId="{43CE9C34-984C-48CD-9604-325FF913CA03}" type="pres">
      <dgm:prSet presAssocID="{AEE2C11C-F00D-4DD5-B9A2-D4FB0F705ABB}" presName="aNode" presStyleLbl="fgAcc1" presStyleIdx="1" presStyleCnt="5" custScaleY="236968">
        <dgm:presLayoutVars>
          <dgm:bulletEnabled val="1"/>
        </dgm:presLayoutVars>
      </dgm:prSet>
      <dgm:spPr/>
    </dgm:pt>
    <dgm:pt modelId="{3F982ABE-AA8A-48A4-BB9C-81B2FB83D1A7}" type="pres">
      <dgm:prSet presAssocID="{AEE2C11C-F00D-4DD5-B9A2-D4FB0F705ABB}" presName="aSpace" presStyleCnt="0"/>
      <dgm:spPr/>
    </dgm:pt>
    <dgm:pt modelId="{62AF4C1D-07A4-43FF-95F4-A0058FBB9914}" type="pres">
      <dgm:prSet presAssocID="{C7C1EEBA-23C1-4C54-88D4-F2928A364D93}" presName="aNode" presStyleLbl="fgAcc1" presStyleIdx="2" presStyleCnt="5" custScaleY="258562">
        <dgm:presLayoutVars>
          <dgm:bulletEnabled val="1"/>
        </dgm:presLayoutVars>
      </dgm:prSet>
      <dgm:spPr/>
    </dgm:pt>
    <dgm:pt modelId="{20E1ED81-51E4-4A46-B2C6-AF80E5F80C18}" type="pres">
      <dgm:prSet presAssocID="{C7C1EEBA-23C1-4C54-88D4-F2928A364D93}" presName="aSpace" presStyleCnt="0"/>
      <dgm:spPr/>
    </dgm:pt>
    <dgm:pt modelId="{C78E9B39-64A0-475D-A08A-16BAEA3861B0}" type="pres">
      <dgm:prSet presAssocID="{65FA9290-F9AD-43FF-B12D-2F4441A12825}" presName="aNode" presStyleLbl="fgAcc1" presStyleIdx="3" presStyleCnt="5" custScaleY="238962" custLinFactNeighborX="-467" custLinFactNeighborY="-9410">
        <dgm:presLayoutVars>
          <dgm:bulletEnabled val="1"/>
        </dgm:presLayoutVars>
      </dgm:prSet>
      <dgm:spPr/>
    </dgm:pt>
    <dgm:pt modelId="{6E7805A2-7579-4469-8849-3A1117B289EA}" type="pres">
      <dgm:prSet presAssocID="{65FA9290-F9AD-43FF-B12D-2F4441A12825}" presName="aSpace" presStyleCnt="0"/>
      <dgm:spPr/>
    </dgm:pt>
    <dgm:pt modelId="{E3BD102E-81C6-4FFB-8AAB-3442E0D4083D}" type="pres">
      <dgm:prSet presAssocID="{E477B651-AD2A-4FB9-97FB-4160EAF332CB}" presName="aNode" presStyleLbl="fgAcc1" presStyleIdx="4" presStyleCnt="5" custScaleY="248062">
        <dgm:presLayoutVars>
          <dgm:bulletEnabled val="1"/>
        </dgm:presLayoutVars>
      </dgm:prSet>
      <dgm:spPr/>
    </dgm:pt>
    <dgm:pt modelId="{380DD37F-15D9-4B8D-8BFF-ECD51346E65D}" type="pres">
      <dgm:prSet presAssocID="{E477B651-AD2A-4FB9-97FB-4160EAF332CB}" presName="aSpace" presStyleCnt="0"/>
      <dgm:spPr/>
    </dgm:pt>
  </dgm:ptLst>
  <dgm:cxnLst>
    <dgm:cxn modelId="{5D3E9911-21F1-42C3-8263-B3C2FFB09FF1}" type="presOf" srcId="{C7C1EEBA-23C1-4C54-88D4-F2928A364D93}" destId="{62AF4C1D-07A4-43FF-95F4-A0058FBB9914}" srcOrd="0" destOrd="0" presId="urn:microsoft.com/office/officeart/2005/8/layout/pyramid2"/>
    <dgm:cxn modelId="{2BCCF237-5090-4563-86D6-033516281D11}" type="presOf" srcId="{75C1A268-7BC6-4017-9996-756DD8B6E576}" destId="{C4309946-D996-4528-A342-4854A592B511}" srcOrd="0" destOrd="0" presId="urn:microsoft.com/office/officeart/2005/8/layout/pyramid2"/>
    <dgm:cxn modelId="{BC2B7C4C-F628-466F-9363-64B9BC4827CE}" srcId="{FF46FA64-EC7C-4DB0-ABBE-2BFB1B25A002}" destId="{C7C1EEBA-23C1-4C54-88D4-F2928A364D93}" srcOrd="2" destOrd="0" parTransId="{6AB18A52-677D-4B7D-800F-3D0762F8CF5B}" sibTransId="{50C43454-08E6-4CF1-8405-AA969BAD25A2}"/>
    <dgm:cxn modelId="{3B49C078-3BCF-446D-BCCD-B385C4BE7C15}" srcId="{FF46FA64-EC7C-4DB0-ABBE-2BFB1B25A002}" destId="{75C1A268-7BC6-4017-9996-756DD8B6E576}" srcOrd="0" destOrd="0" parTransId="{3E4C2983-728D-4D22-B545-B84EA5D06960}" sibTransId="{F4B130E5-5CBC-4852-AACA-13D6078E3023}"/>
    <dgm:cxn modelId="{C9F9D090-8866-4976-B37A-D3ED8C082337}" srcId="{FF46FA64-EC7C-4DB0-ABBE-2BFB1B25A002}" destId="{65FA9290-F9AD-43FF-B12D-2F4441A12825}" srcOrd="3" destOrd="0" parTransId="{6D3F6D71-FA4F-481E-8DAA-BC308EF7282B}" sibTransId="{38E0A703-2EC5-4623-9B9A-1D1BB97B011D}"/>
    <dgm:cxn modelId="{CDD11A9B-2C2E-4EA5-ADF8-C2C037063779}" type="presOf" srcId="{65FA9290-F9AD-43FF-B12D-2F4441A12825}" destId="{C78E9B39-64A0-475D-A08A-16BAEA3861B0}" srcOrd="0" destOrd="0" presId="urn:microsoft.com/office/officeart/2005/8/layout/pyramid2"/>
    <dgm:cxn modelId="{BEDB6CD1-95A0-48D8-9618-7A9267707493}" type="presOf" srcId="{FF46FA64-EC7C-4DB0-ABBE-2BFB1B25A002}" destId="{A4FC6684-F8B8-4A81-8131-18DDCD069555}" srcOrd="0" destOrd="0" presId="urn:microsoft.com/office/officeart/2005/8/layout/pyramid2"/>
    <dgm:cxn modelId="{54C5BDE1-D31D-4A46-835C-CAA6D939CEC9}" type="presOf" srcId="{E477B651-AD2A-4FB9-97FB-4160EAF332CB}" destId="{E3BD102E-81C6-4FFB-8AAB-3442E0D4083D}" srcOrd="0" destOrd="0" presId="urn:microsoft.com/office/officeart/2005/8/layout/pyramid2"/>
    <dgm:cxn modelId="{EBEEFFF0-05B1-491A-AF13-E04293220198}" type="presOf" srcId="{AEE2C11C-F00D-4DD5-B9A2-D4FB0F705ABB}" destId="{43CE9C34-984C-48CD-9604-325FF913CA03}" srcOrd="0" destOrd="0" presId="urn:microsoft.com/office/officeart/2005/8/layout/pyramid2"/>
    <dgm:cxn modelId="{53DD32F4-35A2-40F1-9BAA-603E68AD68A3}" srcId="{FF46FA64-EC7C-4DB0-ABBE-2BFB1B25A002}" destId="{E477B651-AD2A-4FB9-97FB-4160EAF332CB}" srcOrd="4" destOrd="0" parTransId="{EE9E3528-7BDF-4B88-BEF2-2EDEDEA7406A}" sibTransId="{EF53FEBB-F1D5-4A5B-8C07-DBBBFA0977EC}"/>
    <dgm:cxn modelId="{20FB1FF8-15D2-405C-BEA9-88C14F554934}" srcId="{FF46FA64-EC7C-4DB0-ABBE-2BFB1B25A002}" destId="{AEE2C11C-F00D-4DD5-B9A2-D4FB0F705ABB}" srcOrd="1" destOrd="0" parTransId="{0BD17EFD-7BF0-4CB3-95B4-85874F73C482}" sibTransId="{DCB1BF38-7990-46E8-94E2-20D4FBBAEB2B}"/>
    <dgm:cxn modelId="{56F8E23C-DE4B-4482-A2F7-EEE4AB13333F}" type="presParOf" srcId="{A4FC6684-F8B8-4A81-8131-18DDCD069555}" destId="{62F38413-7356-466E-B3C3-DC8AD72F09CF}" srcOrd="0" destOrd="0" presId="urn:microsoft.com/office/officeart/2005/8/layout/pyramid2"/>
    <dgm:cxn modelId="{783F43F8-B7A6-4CB0-9D6A-D019023A7730}" type="presParOf" srcId="{A4FC6684-F8B8-4A81-8131-18DDCD069555}" destId="{9864DD2D-D963-4C28-AC52-D666CF98762E}" srcOrd="1" destOrd="0" presId="urn:microsoft.com/office/officeart/2005/8/layout/pyramid2"/>
    <dgm:cxn modelId="{1D788A36-6516-4B90-9E35-EE2B74B3B0B6}" type="presParOf" srcId="{9864DD2D-D963-4C28-AC52-D666CF98762E}" destId="{C4309946-D996-4528-A342-4854A592B511}" srcOrd="0" destOrd="0" presId="urn:microsoft.com/office/officeart/2005/8/layout/pyramid2"/>
    <dgm:cxn modelId="{F5B6C2B4-120D-4A72-84DD-615FD81C5B93}" type="presParOf" srcId="{9864DD2D-D963-4C28-AC52-D666CF98762E}" destId="{B87DD430-A07E-4CD4-9875-4532F584CC0D}" srcOrd="1" destOrd="0" presId="urn:microsoft.com/office/officeart/2005/8/layout/pyramid2"/>
    <dgm:cxn modelId="{F6FD0BAF-C9F2-4AA0-91E4-5E2699994E2E}" type="presParOf" srcId="{9864DD2D-D963-4C28-AC52-D666CF98762E}" destId="{43CE9C34-984C-48CD-9604-325FF913CA03}" srcOrd="2" destOrd="0" presId="urn:microsoft.com/office/officeart/2005/8/layout/pyramid2"/>
    <dgm:cxn modelId="{1E77E101-58CA-4361-B54F-3E04D9E20F6B}" type="presParOf" srcId="{9864DD2D-D963-4C28-AC52-D666CF98762E}" destId="{3F982ABE-AA8A-48A4-BB9C-81B2FB83D1A7}" srcOrd="3" destOrd="0" presId="urn:microsoft.com/office/officeart/2005/8/layout/pyramid2"/>
    <dgm:cxn modelId="{9496B3D2-809D-43AB-9D63-5D22B65F377B}" type="presParOf" srcId="{9864DD2D-D963-4C28-AC52-D666CF98762E}" destId="{62AF4C1D-07A4-43FF-95F4-A0058FBB9914}" srcOrd="4" destOrd="0" presId="urn:microsoft.com/office/officeart/2005/8/layout/pyramid2"/>
    <dgm:cxn modelId="{B0F7A88A-5C12-4929-BE8B-4AC869AD65E5}" type="presParOf" srcId="{9864DD2D-D963-4C28-AC52-D666CF98762E}" destId="{20E1ED81-51E4-4A46-B2C6-AF80E5F80C18}" srcOrd="5" destOrd="0" presId="urn:microsoft.com/office/officeart/2005/8/layout/pyramid2"/>
    <dgm:cxn modelId="{B22DE6C6-6EB6-45D8-AD9A-63C10266499A}" type="presParOf" srcId="{9864DD2D-D963-4C28-AC52-D666CF98762E}" destId="{C78E9B39-64A0-475D-A08A-16BAEA3861B0}" srcOrd="6" destOrd="0" presId="urn:microsoft.com/office/officeart/2005/8/layout/pyramid2"/>
    <dgm:cxn modelId="{7021B53F-63E2-44DB-A45C-E11B2FBF876C}" type="presParOf" srcId="{9864DD2D-D963-4C28-AC52-D666CF98762E}" destId="{6E7805A2-7579-4469-8849-3A1117B289EA}" srcOrd="7" destOrd="0" presId="urn:microsoft.com/office/officeart/2005/8/layout/pyramid2"/>
    <dgm:cxn modelId="{9B1A1610-73F6-4F49-BCFF-E4605B114BEB}" type="presParOf" srcId="{9864DD2D-D963-4C28-AC52-D666CF98762E}" destId="{E3BD102E-81C6-4FFB-8AAB-3442E0D4083D}" srcOrd="8" destOrd="0" presId="urn:microsoft.com/office/officeart/2005/8/layout/pyramid2"/>
    <dgm:cxn modelId="{E373E94D-5B7A-44C5-9F6F-42AA81485144}" type="presParOf" srcId="{9864DD2D-D963-4C28-AC52-D666CF98762E}" destId="{380DD37F-15D9-4B8D-8BFF-ECD51346E65D}"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9F062-EA6F-483A-84BB-DD09FD10A42E}">
      <dsp:nvSpPr>
        <dsp:cNvPr id="0" name=""/>
        <dsp:cNvSpPr/>
      </dsp:nvSpPr>
      <dsp:spPr>
        <a:xfrm>
          <a:off x="93748" y="0"/>
          <a:ext cx="4143816" cy="258988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90643-08F6-4401-892B-5E8AEA8C3AF6}">
      <dsp:nvSpPr>
        <dsp:cNvPr id="0" name=""/>
        <dsp:cNvSpPr/>
      </dsp:nvSpPr>
      <dsp:spPr>
        <a:xfrm>
          <a:off x="573138" y="1787538"/>
          <a:ext cx="107739" cy="107739"/>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1C6F696-48D3-4C82-8285-2E902D873B01}">
      <dsp:nvSpPr>
        <dsp:cNvPr id="0" name=""/>
        <dsp:cNvSpPr/>
      </dsp:nvSpPr>
      <dsp:spPr>
        <a:xfrm>
          <a:off x="627008" y="1841408"/>
          <a:ext cx="965509" cy="748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89"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solidFill>
              <a:latin typeface="Algerian" panose="04020705040A02060702" pitchFamily="82" charset="0"/>
            </a:rPr>
            <a:t>Follow the suspect </a:t>
          </a:r>
        </a:p>
      </dsp:txBody>
      <dsp:txXfrm>
        <a:off x="627008" y="1841408"/>
        <a:ext cx="965509" cy="748476"/>
      </dsp:txXfrm>
    </dsp:sp>
    <dsp:sp modelId="{E0244324-DFD6-4C70-88A0-6FA458D2DCE1}">
      <dsp:nvSpPr>
        <dsp:cNvPr id="0" name=""/>
        <dsp:cNvSpPr/>
      </dsp:nvSpPr>
      <dsp:spPr>
        <a:xfrm>
          <a:off x="1524144" y="1083607"/>
          <a:ext cx="194759" cy="194759"/>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951B65B-66E9-414F-A1FF-A237E6693ADC}">
      <dsp:nvSpPr>
        <dsp:cNvPr id="0" name=""/>
        <dsp:cNvSpPr/>
      </dsp:nvSpPr>
      <dsp:spPr>
        <a:xfrm>
          <a:off x="1625601" y="1188208"/>
          <a:ext cx="994515" cy="62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199"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solidFill>
              <a:latin typeface="Algerian" panose="04020705040A02060702" pitchFamily="82" charset="0"/>
            </a:rPr>
            <a:t>Follow the Money</a:t>
          </a:r>
          <a:endParaRPr lang="id-ID" sz="1000" kern="1200" dirty="0">
            <a:solidFill>
              <a:schemeClr val="bg1"/>
            </a:solidFill>
            <a:latin typeface="Algerian" panose="04020705040A02060702" pitchFamily="82" charset="0"/>
          </a:endParaRPr>
        </a:p>
      </dsp:txBody>
      <dsp:txXfrm>
        <a:off x="1625601" y="1188208"/>
        <a:ext cx="994515" cy="623789"/>
      </dsp:txXfrm>
    </dsp:sp>
    <dsp:sp modelId="{F8D6BE8C-719C-4543-8482-610ACD6FF781}">
      <dsp:nvSpPr>
        <dsp:cNvPr id="0" name=""/>
        <dsp:cNvSpPr/>
      </dsp:nvSpPr>
      <dsp:spPr>
        <a:xfrm>
          <a:off x="2667837" y="655240"/>
          <a:ext cx="269348" cy="269348"/>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7D71FCA-916D-4CCE-B98F-A35D214BB47F}">
      <dsp:nvSpPr>
        <dsp:cNvPr id="0" name=""/>
        <dsp:cNvSpPr/>
      </dsp:nvSpPr>
      <dsp:spPr>
        <a:xfrm>
          <a:off x="2813401" y="790013"/>
          <a:ext cx="994515" cy="5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22"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solidFill>
              <a:latin typeface="Algerian" panose="04020705040A02060702" pitchFamily="82" charset="0"/>
            </a:rPr>
            <a:t>Independent Crime</a:t>
          </a:r>
          <a:endParaRPr lang="id-ID" sz="1000" kern="1200" dirty="0">
            <a:solidFill>
              <a:schemeClr val="bg1"/>
            </a:solidFill>
            <a:latin typeface="Algerian" panose="04020705040A02060702" pitchFamily="82" charset="0"/>
          </a:endParaRPr>
        </a:p>
      </dsp:txBody>
      <dsp:txXfrm>
        <a:off x="2813401" y="790013"/>
        <a:ext cx="994515" cy="59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3EAB-D976-4A1D-89BA-2393B3645BE3}">
      <dsp:nvSpPr>
        <dsp:cNvPr id="0" name=""/>
        <dsp:cNvSpPr/>
      </dsp:nvSpPr>
      <dsp:spPr>
        <a:xfrm rot="16200000">
          <a:off x="-13939" y="13939"/>
          <a:ext cx="1832460" cy="1804580"/>
        </a:xfrm>
        <a:prstGeom prst="flowChartManualOperation">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0344" bIns="0" numCol="1" spcCol="1270" anchor="ctr" anchorCtr="0">
          <a:noAutofit/>
        </a:bodyPr>
        <a:lstStyle/>
        <a:p>
          <a:pPr marL="0" lvl="0" indent="0" algn="ctr" defTabSz="1466850">
            <a:lnSpc>
              <a:spcPct val="90000"/>
            </a:lnSpc>
            <a:spcBef>
              <a:spcPct val="0"/>
            </a:spcBef>
            <a:spcAft>
              <a:spcPct val="35000"/>
            </a:spcAft>
            <a:buNone/>
          </a:pPr>
          <a:r>
            <a:rPr lang="en-US" sz="3300" kern="1200" dirty="0" err="1">
              <a:solidFill>
                <a:schemeClr val="tx1"/>
              </a:solidFill>
              <a:latin typeface="Algerian" panose="04020705040A02060702" pitchFamily="82" charset="0"/>
            </a:rPr>
            <a:t>Pasal</a:t>
          </a:r>
          <a:r>
            <a:rPr lang="en-US" sz="3300" kern="1200" dirty="0">
              <a:solidFill>
                <a:schemeClr val="tx1"/>
              </a:solidFill>
              <a:latin typeface="Algerian" panose="04020705040A02060702" pitchFamily="82" charset="0"/>
            </a:rPr>
            <a:t> 3 </a:t>
          </a:r>
          <a:endParaRPr lang="id-ID" sz="3300" kern="1200" dirty="0">
            <a:solidFill>
              <a:schemeClr val="tx1"/>
            </a:solidFill>
            <a:latin typeface="Algerian" panose="04020705040A02060702" pitchFamily="82" charset="0"/>
          </a:endParaRPr>
        </a:p>
      </dsp:txBody>
      <dsp:txXfrm rot="5400000">
        <a:off x="1" y="366491"/>
        <a:ext cx="1804580" cy="1099476"/>
      </dsp:txXfrm>
    </dsp:sp>
    <dsp:sp modelId="{ABB1F15A-3DCF-41B0-A195-8433AC63717E}">
      <dsp:nvSpPr>
        <dsp:cNvPr id="0" name=""/>
        <dsp:cNvSpPr/>
      </dsp:nvSpPr>
      <dsp:spPr>
        <a:xfrm rot="16200000">
          <a:off x="2054655" y="-114483"/>
          <a:ext cx="1832460" cy="2061426"/>
        </a:xfrm>
        <a:prstGeom prst="flowChartManualOperation">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0344" bIns="0" numCol="1" spcCol="1270" anchor="ctr" anchorCtr="0">
          <a:noAutofit/>
        </a:bodyPr>
        <a:lstStyle/>
        <a:p>
          <a:pPr marL="0" lvl="0" indent="0" algn="ctr" defTabSz="1466850">
            <a:lnSpc>
              <a:spcPct val="90000"/>
            </a:lnSpc>
            <a:spcBef>
              <a:spcPct val="0"/>
            </a:spcBef>
            <a:spcAft>
              <a:spcPct val="35000"/>
            </a:spcAft>
            <a:buNone/>
          </a:pPr>
          <a:r>
            <a:rPr lang="en-US" sz="3300" kern="1200" dirty="0" err="1">
              <a:solidFill>
                <a:schemeClr val="tx1"/>
              </a:solidFill>
              <a:latin typeface="Algerian" panose="04020705040A02060702" pitchFamily="82" charset="0"/>
            </a:rPr>
            <a:t>Pasal</a:t>
          </a:r>
          <a:r>
            <a:rPr lang="en-US" sz="3300" kern="1200" dirty="0">
              <a:solidFill>
                <a:schemeClr val="tx1"/>
              </a:solidFill>
              <a:latin typeface="Algerian" panose="04020705040A02060702" pitchFamily="82" charset="0"/>
            </a:rPr>
            <a:t> 4</a:t>
          </a:r>
          <a:endParaRPr lang="id-ID" sz="3300" kern="1200" dirty="0">
            <a:solidFill>
              <a:schemeClr val="tx1"/>
            </a:solidFill>
            <a:latin typeface="Algerian" panose="04020705040A02060702" pitchFamily="82" charset="0"/>
          </a:endParaRPr>
        </a:p>
      </dsp:txBody>
      <dsp:txXfrm rot="5400000">
        <a:off x="1940172" y="366492"/>
        <a:ext cx="2061426" cy="1099476"/>
      </dsp:txXfrm>
    </dsp:sp>
    <dsp:sp modelId="{FED365B6-3ABD-4ABD-943C-9F220B107442}">
      <dsp:nvSpPr>
        <dsp:cNvPr id="0" name=""/>
        <dsp:cNvSpPr/>
      </dsp:nvSpPr>
      <dsp:spPr>
        <a:xfrm rot="16200000">
          <a:off x="4123250" y="13939"/>
          <a:ext cx="1832460" cy="1804580"/>
        </a:xfrm>
        <a:prstGeom prst="flowChartManualOperation">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0344" bIns="0" numCol="1" spcCol="1270" anchor="ctr" anchorCtr="0">
          <a:noAutofit/>
        </a:bodyPr>
        <a:lstStyle/>
        <a:p>
          <a:pPr marL="0" lvl="0" indent="0" algn="ctr" defTabSz="1466850">
            <a:lnSpc>
              <a:spcPct val="90000"/>
            </a:lnSpc>
            <a:spcBef>
              <a:spcPct val="0"/>
            </a:spcBef>
            <a:spcAft>
              <a:spcPct val="35000"/>
            </a:spcAft>
            <a:buNone/>
          </a:pPr>
          <a:r>
            <a:rPr lang="en-US" sz="3300" kern="1200" dirty="0" err="1">
              <a:solidFill>
                <a:schemeClr val="tx1"/>
              </a:solidFill>
              <a:latin typeface="Algerian" panose="04020705040A02060702" pitchFamily="82" charset="0"/>
            </a:rPr>
            <a:t>Pasal</a:t>
          </a:r>
          <a:r>
            <a:rPr lang="en-US" sz="3300" kern="1200" dirty="0">
              <a:solidFill>
                <a:schemeClr val="tx1"/>
              </a:solidFill>
              <a:latin typeface="Algerian" panose="04020705040A02060702" pitchFamily="82" charset="0"/>
            </a:rPr>
            <a:t> 5</a:t>
          </a:r>
          <a:endParaRPr lang="id-ID" sz="3300" kern="1200" dirty="0">
            <a:solidFill>
              <a:schemeClr val="tx1"/>
            </a:solidFill>
            <a:latin typeface="Algerian" panose="04020705040A02060702" pitchFamily="82" charset="0"/>
          </a:endParaRPr>
        </a:p>
      </dsp:txBody>
      <dsp:txXfrm rot="5400000">
        <a:off x="4137190" y="366491"/>
        <a:ext cx="1804580" cy="1099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9AAB-CED8-4BDF-9D7E-061714F5D378}">
      <dsp:nvSpPr>
        <dsp:cNvPr id="0" name=""/>
        <dsp:cNvSpPr/>
      </dsp:nvSpPr>
      <dsp:spPr>
        <a:xfrm>
          <a:off x="0" y="507051"/>
          <a:ext cx="2692703" cy="1682939"/>
        </a:xfrm>
        <a:prstGeom prst="swooshArrow">
          <a:avLst>
            <a:gd name="adj1" fmla="val 25000"/>
            <a:gd name="adj2" fmla="val 25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DCC99C4E-1077-4E11-97EF-41A0D7789A94}">
      <dsp:nvSpPr>
        <dsp:cNvPr id="0" name=""/>
        <dsp:cNvSpPr/>
      </dsp:nvSpPr>
      <dsp:spPr>
        <a:xfrm>
          <a:off x="158348" y="1907658"/>
          <a:ext cx="70010" cy="70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53231-8C59-45F8-B50B-63101D74CAD6}">
      <dsp:nvSpPr>
        <dsp:cNvPr id="0" name=""/>
        <dsp:cNvSpPr/>
      </dsp:nvSpPr>
      <dsp:spPr>
        <a:xfrm>
          <a:off x="0" y="2036537"/>
          <a:ext cx="914209" cy="486369"/>
        </a:xfrm>
        <a:prstGeom prst="rect">
          <a:avLst/>
        </a:prstGeom>
        <a:solidFill>
          <a:srgbClr val="FF66CC"/>
        </a:solidFill>
        <a:ln>
          <a:noFill/>
        </a:ln>
        <a:effectLst/>
      </dsp:spPr>
      <dsp:style>
        <a:lnRef idx="0">
          <a:scrgbClr r="0" g="0" b="0"/>
        </a:lnRef>
        <a:fillRef idx="0">
          <a:scrgbClr r="0" g="0" b="0"/>
        </a:fillRef>
        <a:effectRef idx="0">
          <a:scrgbClr r="0" g="0" b="0"/>
        </a:effectRef>
        <a:fontRef idx="minor"/>
      </dsp:style>
      <dsp:txBody>
        <a:bodyPr spcFirstLastPara="0" vert="horz" wrap="square" lIns="37097"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Perbuatan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aktif</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transaksi</a:t>
          </a:r>
          <a:r>
            <a:rPr lang="en-US" sz="1100" kern="1200" dirty="0">
              <a:solidFill>
                <a:schemeClr val="tx1"/>
              </a:solidFill>
              <a:latin typeface="Bookman Old Style" panose="02050604050505020204" pitchFamily="18" charset="0"/>
            </a:rPr>
            <a:t> </a:t>
          </a:r>
          <a:endParaRPr lang="id-ID" sz="1100" kern="1200" dirty="0">
            <a:solidFill>
              <a:schemeClr val="tx1"/>
            </a:solidFill>
            <a:latin typeface="Bookman Old Style" panose="02050604050505020204" pitchFamily="18" charset="0"/>
          </a:endParaRPr>
        </a:p>
      </dsp:txBody>
      <dsp:txXfrm>
        <a:off x="0" y="2036537"/>
        <a:ext cx="914209" cy="486369"/>
      </dsp:txXfrm>
    </dsp:sp>
    <dsp:sp modelId="{D80B1323-23C3-4401-B6A6-0F224D487561}">
      <dsp:nvSpPr>
        <dsp:cNvPr id="0" name=""/>
        <dsp:cNvSpPr/>
      </dsp:nvSpPr>
      <dsp:spPr>
        <a:xfrm>
          <a:off x="858133" y="1289735"/>
          <a:ext cx="126557" cy="1265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EFFE4-3C3E-4968-8900-FD9916CAA474}">
      <dsp:nvSpPr>
        <dsp:cNvPr id="0" name=""/>
        <dsp:cNvSpPr/>
      </dsp:nvSpPr>
      <dsp:spPr>
        <a:xfrm>
          <a:off x="793353" y="1318591"/>
          <a:ext cx="1000929" cy="1171974"/>
        </a:xfrm>
        <a:prstGeom prst="rect">
          <a:avLst/>
        </a:prstGeom>
        <a:solidFill>
          <a:srgbClr val="FF66CC"/>
        </a:solidFill>
        <a:ln>
          <a:noFill/>
        </a:ln>
        <a:effectLst/>
      </dsp:spPr>
      <dsp:style>
        <a:lnRef idx="0">
          <a:scrgbClr r="0" g="0" b="0"/>
        </a:lnRef>
        <a:fillRef idx="0">
          <a:scrgbClr r="0" g="0" b="0"/>
        </a:fillRef>
        <a:effectRef idx="0">
          <a:scrgbClr r="0" g="0" b="0"/>
        </a:effectRef>
        <a:fontRef idx="minor"/>
      </dsp:style>
      <dsp:txBody>
        <a:bodyPr spcFirstLastPara="0" vert="horz" wrap="square" lIns="6706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Pengetahuan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Asal</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usul</a:t>
          </a:r>
          <a:r>
            <a:rPr lang="en-US" sz="1100" kern="1200" dirty="0">
              <a:solidFill>
                <a:schemeClr val="tx1"/>
              </a:solidFill>
              <a:latin typeface="Bookman Old Style" panose="02050604050505020204" pitchFamily="18" charset="0"/>
            </a:rPr>
            <a:t> </a:t>
          </a:r>
        </a:p>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harta</a:t>
          </a:r>
          <a:r>
            <a:rPr lang="en-US" sz="1100" kern="1200" dirty="0">
              <a:solidFill>
                <a:schemeClr val="tx1"/>
              </a:solidFill>
              <a:latin typeface="Bookman Old Style" panose="02050604050505020204" pitchFamily="18" charset="0"/>
            </a:rPr>
            <a:t> </a:t>
          </a:r>
        </a:p>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kekayaan</a:t>
          </a:r>
          <a:r>
            <a:rPr lang="en-US" sz="1200" kern="1200" dirty="0">
              <a:solidFill>
                <a:schemeClr val="tx1"/>
              </a:solidFill>
              <a:latin typeface="Bookman Old Style" panose="02050604050505020204" pitchFamily="18" charset="0"/>
            </a:rPr>
            <a:t> </a:t>
          </a:r>
          <a:endParaRPr lang="id-ID" sz="1200" kern="1200" dirty="0">
            <a:solidFill>
              <a:schemeClr val="tx1"/>
            </a:solidFill>
            <a:latin typeface="Bookman Old Style" panose="02050604050505020204" pitchFamily="18" charset="0"/>
          </a:endParaRPr>
        </a:p>
      </dsp:txBody>
      <dsp:txXfrm>
        <a:off x="793353" y="1318591"/>
        <a:ext cx="1000929" cy="1171974"/>
      </dsp:txXfrm>
    </dsp:sp>
    <dsp:sp modelId="{3526B497-0D8E-49D6-AE3F-2433C20E8C47}">
      <dsp:nvSpPr>
        <dsp:cNvPr id="0" name=""/>
        <dsp:cNvSpPr/>
      </dsp:nvSpPr>
      <dsp:spPr>
        <a:xfrm>
          <a:off x="1748335" y="914438"/>
          <a:ext cx="175025" cy="175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06DA8-31AA-4426-9AC7-5A3E8872BF28}">
      <dsp:nvSpPr>
        <dsp:cNvPr id="0" name=""/>
        <dsp:cNvSpPr/>
      </dsp:nvSpPr>
      <dsp:spPr>
        <a:xfrm>
          <a:off x="1792505" y="1067490"/>
          <a:ext cx="900198" cy="1296725"/>
        </a:xfrm>
        <a:prstGeom prst="rect">
          <a:avLst/>
        </a:prstGeom>
        <a:solidFill>
          <a:srgbClr val="FF67AC"/>
        </a:solidFill>
        <a:ln>
          <a:noFill/>
        </a:ln>
        <a:effectLst/>
      </dsp:spPr>
      <dsp:style>
        <a:lnRef idx="0">
          <a:scrgbClr r="0" g="0" b="0"/>
        </a:lnRef>
        <a:fillRef idx="0">
          <a:scrgbClr r="0" g="0" b="0"/>
        </a:fillRef>
        <a:effectRef idx="0">
          <a:scrgbClr r="0" g="0" b="0"/>
        </a:effectRef>
        <a:fontRef idx="minor"/>
      </dsp:style>
      <dsp:txBody>
        <a:bodyPr spcFirstLastPara="0" vert="horz" wrap="square" lIns="92743"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Tujuan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Menyembunyikan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atau</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menyamarkan</a:t>
          </a:r>
          <a:r>
            <a:rPr lang="en-US" sz="1100" kern="1200" dirty="0">
              <a:solidFill>
                <a:schemeClr val="tx1"/>
              </a:solidFill>
              <a:latin typeface="Bookman Old Style" panose="02050604050505020204" pitchFamily="18" charset="0"/>
            </a:rPr>
            <a:t> </a:t>
          </a:r>
          <a:endParaRPr lang="id-ID" sz="1100" kern="1200" dirty="0">
            <a:solidFill>
              <a:schemeClr val="tx1"/>
            </a:solidFill>
            <a:latin typeface="Bookman Old Style" panose="02050604050505020204" pitchFamily="18" charset="0"/>
          </a:endParaRPr>
        </a:p>
      </dsp:txBody>
      <dsp:txXfrm>
        <a:off x="1792505" y="1067490"/>
        <a:ext cx="900198" cy="129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9AAB-CED8-4BDF-9D7E-061714F5D378}">
      <dsp:nvSpPr>
        <dsp:cNvPr id="0" name=""/>
        <dsp:cNvSpPr/>
      </dsp:nvSpPr>
      <dsp:spPr>
        <a:xfrm>
          <a:off x="0" y="414238"/>
          <a:ext cx="2290575" cy="1431609"/>
        </a:xfrm>
        <a:prstGeom prst="swooshArrow">
          <a:avLst>
            <a:gd name="adj1" fmla="val 25000"/>
            <a:gd name="adj2" fmla="val 25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F7CBBC84-28F8-4FCE-B11C-63B247160237}">
      <dsp:nvSpPr>
        <dsp:cNvPr id="0" name=""/>
        <dsp:cNvSpPr/>
      </dsp:nvSpPr>
      <dsp:spPr>
        <a:xfrm>
          <a:off x="466245" y="1240495"/>
          <a:ext cx="80170" cy="80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7F7D8-6A80-4761-BAC3-B4D7DE1C23A7}">
      <dsp:nvSpPr>
        <dsp:cNvPr id="0" name=""/>
        <dsp:cNvSpPr/>
      </dsp:nvSpPr>
      <dsp:spPr>
        <a:xfrm>
          <a:off x="516632" y="1348911"/>
          <a:ext cx="1122610" cy="1094368"/>
        </a:xfrm>
        <a:prstGeom prst="rect">
          <a:avLst/>
        </a:prstGeom>
        <a:solidFill>
          <a:srgbClr val="FF9900"/>
        </a:solidFill>
        <a:ln>
          <a:noFill/>
        </a:ln>
        <a:effectLst/>
      </dsp:spPr>
      <dsp:style>
        <a:lnRef idx="0">
          <a:scrgbClr r="0" g="0" b="0"/>
        </a:lnRef>
        <a:fillRef idx="0">
          <a:scrgbClr r="0" g="0" b="0"/>
        </a:fillRef>
        <a:effectRef idx="0">
          <a:scrgbClr r="0" g="0" b="0"/>
        </a:effectRef>
        <a:fontRef idx="minor"/>
      </dsp:style>
      <dsp:txBody>
        <a:bodyPr spcFirstLastPara="0" vert="horz" wrap="square" lIns="4248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err="1">
              <a:solidFill>
                <a:schemeClr val="tx1"/>
              </a:solidFill>
              <a:latin typeface="Bookman Old Style" panose="02050604050505020204" pitchFamily="18" charset="0"/>
            </a:rPr>
            <a:t>Perbuatan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aktif</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menyembunyikan</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atau</a:t>
          </a:r>
          <a:r>
            <a:rPr lang="en-US" sz="1100" kern="1200" dirty="0">
              <a:solidFill>
                <a:schemeClr val="tx1"/>
              </a:solidFill>
              <a:latin typeface="Bookman Old Style" panose="02050604050505020204" pitchFamily="18" charset="0"/>
            </a:rPr>
            <a:t> </a:t>
          </a:r>
          <a:r>
            <a:rPr lang="en-US" sz="1100" kern="1200" dirty="0" err="1">
              <a:solidFill>
                <a:schemeClr val="tx1"/>
              </a:solidFill>
              <a:latin typeface="Bookman Old Style" panose="02050604050505020204" pitchFamily="18" charset="0"/>
            </a:rPr>
            <a:t>menyamarkan</a:t>
          </a:r>
          <a:endParaRPr lang="id-ID" sz="1100" kern="1200" dirty="0">
            <a:solidFill>
              <a:schemeClr val="tx1"/>
            </a:solidFill>
            <a:latin typeface="Bookman Old Style" panose="02050604050505020204" pitchFamily="18" charset="0"/>
          </a:endParaRPr>
        </a:p>
      </dsp:txBody>
      <dsp:txXfrm>
        <a:off x="516632" y="1348911"/>
        <a:ext cx="1122610" cy="1094368"/>
      </dsp:txXfrm>
    </dsp:sp>
    <dsp:sp modelId="{97212BFA-8D08-4745-BE84-00EC6C3FF195}">
      <dsp:nvSpPr>
        <dsp:cNvPr id="0" name=""/>
        <dsp:cNvSpPr/>
      </dsp:nvSpPr>
      <dsp:spPr>
        <a:xfrm>
          <a:off x="1420678" y="774250"/>
          <a:ext cx="137434" cy="137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12316-99ED-4B5C-A622-9DB48625C9F7}">
      <dsp:nvSpPr>
        <dsp:cNvPr id="0" name=""/>
        <dsp:cNvSpPr/>
      </dsp:nvSpPr>
      <dsp:spPr>
        <a:xfrm>
          <a:off x="1546135" y="763756"/>
          <a:ext cx="744436" cy="582244"/>
        </a:xfrm>
        <a:prstGeom prst="rect">
          <a:avLst/>
        </a:prstGeom>
        <a:solidFill>
          <a:srgbClr val="FF9900"/>
        </a:solidFill>
        <a:ln>
          <a:noFill/>
        </a:ln>
        <a:effectLst/>
      </dsp:spPr>
      <dsp:style>
        <a:lnRef idx="0">
          <a:scrgbClr r="0" g="0" b="0"/>
        </a:lnRef>
        <a:fillRef idx="0">
          <a:scrgbClr r="0" g="0" b="0"/>
        </a:fillRef>
        <a:effectRef idx="0">
          <a:scrgbClr r="0" g="0" b="0"/>
        </a:effectRef>
        <a:fontRef idx="minor"/>
      </dsp:style>
      <dsp:txBody>
        <a:bodyPr spcFirstLastPara="0" vert="horz" wrap="square" lIns="72824" tIns="0" rIns="0" bIns="0" numCol="1" spcCol="1270" anchor="t" anchorCtr="0">
          <a:noAutofit/>
        </a:bodyPr>
        <a:lstStyle/>
        <a:p>
          <a:pPr marL="0" lvl="0" indent="0" algn="l" defTabSz="355600">
            <a:lnSpc>
              <a:spcPct val="90000"/>
            </a:lnSpc>
            <a:spcBef>
              <a:spcPct val="0"/>
            </a:spcBef>
            <a:spcAft>
              <a:spcPct val="35000"/>
            </a:spcAft>
            <a:buNone/>
          </a:pPr>
          <a:r>
            <a:rPr lang="en-US" sz="800" kern="1200" dirty="0" err="1">
              <a:solidFill>
                <a:schemeClr val="tx1"/>
              </a:solidFill>
              <a:latin typeface="Bookman Old Style" panose="02050604050505020204" pitchFamily="18" charset="0"/>
            </a:rPr>
            <a:t>Pengetahuan</a:t>
          </a:r>
          <a:r>
            <a:rPr lang="en-US" sz="800" kern="1200" dirty="0">
              <a:solidFill>
                <a:schemeClr val="tx1"/>
              </a:solidFill>
              <a:latin typeface="Bookman Old Style" panose="02050604050505020204" pitchFamily="18" charset="0"/>
            </a:rPr>
            <a:t> </a:t>
          </a:r>
          <a:r>
            <a:rPr lang="en-US" sz="800" kern="1200" dirty="0" err="1">
              <a:solidFill>
                <a:schemeClr val="tx1"/>
              </a:solidFill>
              <a:latin typeface="Bookman Old Style" panose="02050604050505020204" pitchFamily="18" charset="0"/>
            </a:rPr>
            <a:t>Asal</a:t>
          </a:r>
          <a:r>
            <a:rPr lang="en-US" sz="800" kern="1200" dirty="0">
              <a:solidFill>
                <a:schemeClr val="tx1"/>
              </a:solidFill>
              <a:latin typeface="Bookman Old Style" panose="02050604050505020204" pitchFamily="18" charset="0"/>
            </a:rPr>
            <a:t> </a:t>
          </a:r>
          <a:r>
            <a:rPr lang="en-US" sz="800" kern="1200" dirty="0" err="1">
              <a:solidFill>
                <a:schemeClr val="tx1"/>
              </a:solidFill>
              <a:latin typeface="Bookman Old Style" panose="02050604050505020204" pitchFamily="18" charset="0"/>
            </a:rPr>
            <a:t>usul</a:t>
          </a:r>
          <a:r>
            <a:rPr lang="en-US" sz="800" kern="1200" dirty="0">
              <a:solidFill>
                <a:schemeClr val="tx1"/>
              </a:solidFill>
              <a:latin typeface="Bookman Old Style" panose="02050604050505020204" pitchFamily="18" charset="0"/>
            </a:rPr>
            <a:t> </a:t>
          </a:r>
        </a:p>
        <a:p>
          <a:pPr marL="0" lvl="0" indent="0" algn="l" defTabSz="355600">
            <a:lnSpc>
              <a:spcPct val="90000"/>
            </a:lnSpc>
            <a:spcBef>
              <a:spcPct val="0"/>
            </a:spcBef>
            <a:spcAft>
              <a:spcPct val="35000"/>
            </a:spcAft>
            <a:buNone/>
          </a:pPr>
          <a:r>
            <a:rPr lang="en-US" sz="800" kern="1200" dirty="0" err="1">
              <a:solidFill>
                <a:schemeClr val="tx1"/>
              </a:solidFill>
              <a:latin typeface="Bookman Old Style" panose="02050604050505020204" pitchFamily="18" charset="0"/>
            </a:rPr>
            <a:t>harta</a:t>
          </a:r>
          <a:r>
            <a:rPr lang="en-US" sz="800" kern="1200" dirty="0">
              <a:solidFill>
                <a:schemeClr val="tx1"/>
              </a:solidFill>
              <a:latin typeface="Bookman Old Style" panose="02050604050505020204" pitchFamily="18" charset="0"/>
            </a:rPr>
            <a:t> </a:t>
          </a:r>
        </a:p>
        <a:p>
          <a:pPr marL="0" lvl="0" indent="0" algn="l" defTabSz="355600">
            <a:lnSpc>
              <a:spcPct val="90000"/>
            </a:lnSpc>
            <a:spcBef>
              <a:spcPct val="0"/>
            </a:spcBef>
            <a:spcAft>
              <a:spcPct val="35000"/>
            </a:spcAft>
            <a:buNone/>
          </a:pPr>
          <a:r>
            <a:rPr lang="en-US" sz="800" kern="1200" dirty="0" err="1">
              <a:solidFill>
                <a:schemeClr val="tx1"/>
              </a:solidFill>
              <a:latin typeface="Bookman Old Style" panose="02050604050505020204" pitchFamily="18" charset="0"/>
            </a:rPr>
            <a:t>kekayaan</a:t>
          </a:r>
          <a:r>
            <a:rPr lang="en-US" sz="800" kern="1200" dirty="0">
              <a:solidFill>
                <a:schemeClr val="tx1"/>
              </a:solidFill>
              <a:latin typeface="Bookman Old Style" panose="02050604050505020204" pitchFamily="18" charset="0"/>
            </a:rPr>
            <a:t> </a:t>
          </a:r>
          <a:endParaRPr lang="id-ID" sz="800" kern="1200" dirty="0">
            <a:solidFill>
              <a:schemeClr val="tx1"/>
            </a:solidFill>
            <a:latin typeface="Bookman Old Style" panose="02050604050505020204" pitchFamily="18" charset="0"/>
          </a:endParaRPr>
        </a:p>
      </dsp:txBody>
      <dsp:txXfrm>
        <a:off x="1546135" y="763756"/>
        <a:ext cx="744436" cy="5822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9AAB-CED8-4BDF-9D7E-061714F5D378}">
      <dsp:nvSpPr>
        <dsp:cNvPr id="0" name=""/>
        <dsp:cNvSpPr/>
      </dsp:nvSpPr>
      <dsp:spPr>
        <a:xfrm>
          <a:off x="0" y="544125"/>
          <a:ext cx="2290575" cy="1431609"/>
        </a:xfrm>
        <a:prstGeom prst="swooshArrow">
          <a:avLst>
            <a:gd name="adj1" fmla="val 25000"/>
            <a:gd name="adj2" fmla="val 25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F7CBBC84-28F8-4FCE-B11C-63B247160237}">
      <dsp:nvSpPr>
        <dsp:cNvPr id="0" name=""/>
        <dsp:cNvSpPr/>
      </dsp:nvSpPr>
      <dsp:spPr>
        <a:xfrm>
          <a:off x="466245" y="1361263"/>
          <a:ext cx="80170" cy="80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7F7D8-6A80-4761-BAC3-B4D7DE1C23A7}">
      <dsp:nvSpPr>
        <dsp:cNvPr id="0" name=""/>
        <dsp:cNvSpPr/>
      </dsp:nvSpPr>
      <dsp:spPr>
        <a:xfrm>
          <a:off x="516632" y="1437970"/>
          <a:ext cx="1122610" cy="611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48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err="1">
              <a:solidFill>
                <a:schemeClr val="tx1"/>
              </a:solidFill>
              <a:latin typeface="Bookman Old Style" panose="02050604050505020204" pitchFamily="18" charset="0"/>
            </a:rPr>
            <a:t>Pengetahuan</a:t>
          </a:r>
          <a:r>
            <a:rPr lang="en-US" sz="1200" kern="1200" dirty="0">
              <a:solidFill>
                <a:schemeClr val="tx1"/>
              </a:solidFill>
              <a:latin typeface="Bookman Old Style" panose="02050604050505020204" pitchFamily="18" charset="0"/>
            </a:rPr>
            <a:t> </a:t>
          </a:r>
          <a:r>
            <a:rPr lang="en-US" sz="1200" kern="1200" dirty="0" err="1">
              <a:solidFill>
                <a:schemeClr val="tx1"/>
              </a:solidFill>
              <a:latin typeface="Bookman Old Style" panose="02050604050505020204" pitchFamily="18" charset="0"/>
            </a:rPr>
            <a:t>asal</a:t>
          </a:r>
          <a:r>
            <a:rPr lang="en-US" sz="1200" kern="1200" dirty="0">
              <a:solidFill>
                <a:schemeClr val="tx1"/>
              </a:solidFill>
              <a:latin typeface="Bookman Old Style" panose="02050604050505020204" pitchFamily="18" charset="0"/>
            </a:rPr>
            <a:t> </a:t>
          </a:r>
          <a:r>
            <a:rPr lang="en-US" sz="1200" kern="1200" dirty="0" err="1">
              <a:solidFill>
                <a:schemeClr val="tx1"/>
              </a:solidFill>
              <a:latin typeface="Bookman Old Style" panose="02050604050505020204" pitchFamily="18" charset="0"/>
            </a:rPr>
            <a:t>usul</a:t>
          </a:r>
          <a:r>
            <a:rPr lang="en-US" sz="1200" kern="1200" dirty="0">
              <a:solidFill>
                <a:schemeClr val="tx1"/>
              </a:solidFill>
              <a:latin typeface="Bookman Old Style" panose="02050604050505020204" pitchFamily="18" charset="0"/>
            </a:rPr>
            <a:t> </a:t>
          </a:r>
          <a:r>
            <a:rPr lang="en-US" sz="1200" kern="1200" dirty="0" err="1">
              <a:solidFill>
                <a:schemeClr val="tx1"/>
              </a:solidFill>
              <a:latin typeface="Bookman Old Style" panose="02050604050505020204" pitchFamily="18" charset="0"/>
            </a:rPr>
            <a:t>harta</a:t>
          </a:r>
          <a:r>
            <a:rPr lang="en-US" sz="1200" kern="1200" dirty="0">
              <a:solidFill>
                <a:schemeClr val="tx1"/>
              </a:solidFill>
              <a:latin typeface="Bookman Old Style" panose="02050604050505020204" pitchFamily="18" charset="0"/>
            </a:rPr>
            <a:t> </a:t>
          </a:r>
          <a:r>
            <a:rPr lang="en-US" sz="1200" kern="1200" dirty="0" err="1">
              <a:solidFill>
                <a:schemeClr val="tx1"/>
              </a:solidFill>
              <a:latin typeface="Bookman Old Style" panose="02050604050505020204" pitchFamily="18" charset="0"/>
            </a:rPr>
            <a:t>kekayaan</a:t>
          </a:r>
          <a:endParaRPr lang="id-ID" sz="1200" kern="1200" dirty="0">
            <a:solidFill>
              <a:schemeClr val="tx1"/>
            </a:solidFill>
            <a:latin typeface="Bookman Old Style" panose="02050604050505020204" pitchFamily="18" charset="0"/>
          </a:endParaRPr>
        </a:p>
      </dsp:txBody>
      <dsp:txXfrm>
        <a:off x="516632" y="1437970"/>
        <a:ext cx="1122610" cy="611297"/>
      </dsp:txXfrm>
    </dsp:sp>
    <dsp:sp modelId="{97212BFA-8D08-4745-BE84-00EC6C3FF195}">
      <dsp:nvSpPr>
        <dsp:cNvPr id="0" name=""/>
        <dsp:cNvSpPr/>
      </dsp:nvSpPr>
      <dsp:spPr>
        <a:xfrm>
          <a:off x="1420678" y="895018"/>
          <a:ext cx="137434" cy="137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12316-99ED-4B5C-A622-9DB48625C9F7}">
      <dsp:nvSpPr>
        <dsp:cNvPr id="0" name=""/>
        <dsp:cNvSpPr/>
      </dsp:nvSpPr>
      <dsp:spPr>
        <a:xfrm>
          <a:off x="1460577" y="1004297"/>
          <a:ext cx="744436" cy="58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24"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err="1">
              <a:solidFill>
                <a:schemeClr val="tx1"/>
              </a:solidFill>
              <a:latin typeface="Bookman Old Style" panose="02050604050505020204" pitchFamily="18" charset="0"/>
            </a:rPr>
            <a:t>Perbuatan</a:t>
          </a:r>
          <a:r>
            <a:rPr lang="en-US" sz="1000" kern="1200" dirty="0">
              <a:solidFill>
                <a:schemeClr val="tx1"/>
              </a:solidFill>
              <a:latin typeface="Bookman Old Style" panose="02050604050505020204" pitchFamily="18" charset="0"/>
            </a:rPr>
            <a:t> </a:t>
          </a:r>
          <a:r>
            <a:rPr lang="en-US" sz="1000" kern="1200" dirty="0" err="1">
              <a:solidFill>
                <a:schemeClr val="tx1"/>
              </a:solidFill>
              <a:latin typeface="Bookman Old Style" panose="02050604050505020204" pitchFamily="18" charset="0"/>
            </a:rPr>
            <a:t>pasif</a:t>
          </a:r>
          <a:r>
            <a:rPr lang="en-US" sz="1000" kern="1200" dirty="0">
              <a:solidFill>
                <a:schemeClr val="tx1"/>
              </a:solidFill>
              <a:latin typeface="Bookman Old Style" panose="02050604050505020204" pitchFamily="18" charset="0"/>
            </a:rPr>
            <a:t> </a:t>
          </a:r>
          <a:r>
            <a:rPr lang="en-US" sz="1000" kern="1200" dirty="0" err="1">
              <a:solidFill>
                <a:schemeClr val="tx1"/>
              </a:solidFill>
              <a:latin typeface="Bookman Old Style" panose="02050604050505020204" pitchFamily="18" charset="0"/>
            </a:rPr>
            <a:t>transaksi</a:t>
          </a:r>
          <a:endParaRPr lang="id-ID" sz="1000" kern="1200" dirty="0">
            <a:solidFill>
              <a:schemeClr val="tx1"/>
            </a:solidFill>
            <a:latin typeface="Bookman Old Style" panose="02050604050505020204" pitchFamily="18" charset="0"/>
          </a:endParaRPr>
        </a:p>
      </dsp:txBody>
      <dsp:txXfrm>
        <a:off x="1460577" y="1004297"/>
        <a:ext cx="744436" cy="582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38413-7356-466E-B3C3-DC8AD72F09CF}">
      <dsp:nvSpPr>
        <dsp:cNvPr id="0" name=""/>
        <dsp:cNvSpPr/>
      </dsp:nvSpPr>
      <dsp:spPr>
        <a:xfrm>
          <a:off x="343587" y="0"/>
          <a:ext cx="5611906" cy="2331407"/>
        </a:xfrm>
        <a:prstGeom prst="triangle">
          <a:avLst/>
        </a:prstGeom>
        <a:pattFill prst="wdUpDiag">
          <a:fgClr>
            <a:schemeClr val="accent6">
              <a:lumMod val="75000"/>
            </a:schemeClr>
          </a:fgClr>
          <a:bgClr>
            <a:schemeClr val="bg1"/>
          </a:bgClr>
        </a:patt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09946-D996-4528-A342-4854A592B511}">
      <dsp:nvSpPr>
        <dsp:cNvPr id="0" name=""/>
        <dsp:cNvSpPr/>
      </dsp:nvSpPr>
      <dsp:spPr>
        <a:xfrm>
          <a:off x="3149540" y="233904"/>
          <a:ext cx="1515414" cy="3194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contourW="12700">
          <a:bevelT w="114300" prst="artDeco"/>
          <a:contourClr>
            <a:schemeClr val="tx1"/>
          </a:contourClr>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sp3d extrusionH="57150">
            <a:bevelT w="38100" h="38100" prst="relaxedInset"/>
          </a:sp3d>
        </a:bodyPr>
        <a:lstStyle/>
        <a:p>
          <a:pPr marL="0" lvl="0" indent="0" algn="ctr" defTabSz="311150" rtl="0">
            <a:lnSpc>
              <a:spcPct val="90000"/>
            </a:lnSpc>
            <a:spcBef>
              <a:spcPct val="0"/>
            </a:spcBef>
            <a:spcAft>
              <a:spcPct val="35000"/>
            </a:spcAft>
            <a:buNone/>
          </a:pPr>
          <a:r>
            <a:rPr lang="en-US" sz="700" kern="1200" dirty="0">
              <a:latin typeface="Bookman Old Style" panose="02050604050505020204" pitchFamily="18" charset="0"/>
            </a:rPr>
            <a:t>CONCEALMENT WITHIN BUSINESS STRUCTURES</a:t>
          </a:r>
          <a:endParaRPr lang="id-ID" sz="700" kern="1200" dirty="0">
            <a:latin typeface="Bookman Old Style" panose="02050604050505020204" pitchFamily="18" charset="0"/>
          </a:endParaRPr>
        </a:p>
      </dsp:txBody>
      <dsp:txXfrm>
        <a:off x="3165132" y="249496"/>
        <a:ext cx="1484230" cy="288221"/>
      </dsp:txXfrm>
    </dsp:sp>
    <dsp:sp modelId="{43CE9C34-984C-48CD-9604-325FF913CA03}">
      <dsp:nvSpPr>
        <dsp:cNvPr id="0" name=""/>
        <dsp:cNvSpPr/>
      </dsp:nvSpPr>
      <dsp:spPr>
        <a:xfrm>
          <a:off x="3149540" y="571779"/>
          <a:ext cx="1515414" cy="3501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Bookman Old Style" panose="02050604050505020204" pitchFamily="18" charset="0"/>
            </a:rPr>
            <a:t>MISUSE  OF LEGITIMATE BUSINESS</a:t>
          </a:r>
          <a:endParaRPr lang="id-ID" sz="700" kern="1200" dirty="0">
            <a:latin typeface="Bookman Old Style" panose="02050604050505020204" pitchFamily="18" charset="0"/>
          </a:endParaRPr>
        </a:p>
      </dsp:txBody>
      <dsp:txXfrm>
        <a:off x="3166633" y="588872"/>
        <a:ext cx="1481228" cy="315962"/>
      </dsp:txXfrm>
    </dsp:sp>
    <dsp:sp modelId="{62AF4C1D-07A4-43FF-95F4-A0058FBB9914}">
      <dsp:nvSpPr>
        <dsp:cNvPr id="0" name=""/>
        <dsp:cNvSpPr/>
      </dsp:nvSpPr>
      <dsp:spPr>
        <a:xfrm>
          <a:off x="3149540" y="940398"/>
          <a:ext cx="1515414" cy="3820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Bookman Old Style" panose="02050604050505020204" pitchFamily="18" charset="0"/>
            </a:rPr>
            <a:t>USE OF FALSE IDENTITIES</a:t>
          </a:r>
          <a:endParaRPr lang="id-ID" sz="700" kern="1200" dirty="0">
            <a:latin typeface="Bookman Old Style" panose="02050604050505020204" pitchFamily="18" charset="0"/>
          </a:endParaRPr>
        </a:p>
      </dsp:txBody>
      <dsp:txXfrm>
        <a:off x="3168190" y="959048"/>
        <a:ext cx="1478114" cy="344756"/>
      </dsp:txXfrm>
    </dsp:sp>
    <dsp:sp modelId="{C78E9B39-64A0-475D-A08A-16BAEA3861B0}">
      <dsp:nvSpPr>
        <dsp:cNvPr id="0" name=""/>
        <dsp:cNvSpPr/>
      </dsp:nvSpPr>
      <dsp:spPr>
        <a:xfrm>
          <a:off x="3142463" y="1339187"/>
          <a:ext cx="1515414" cy="353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Bookman Old Style" panose="02050604050505020204" pitchFamily="18" charset="0"/>
            </a:rPr>
            <a:t>EXPLOITING INTERNATIONAL JURISDICTION  ISSUES</a:t>
          </a:r>
          <a:endParaRPr lang="id-ID" sz="700" kern="1200" dirty="0">
            <a:latin typeface="Bookman Old Style" panose="02050604050505020204" pitchFamily="18" charset="0"/>
          </a:endParaRPr>
        </a:p>
      </dsp:txBody>
      <dsp:txXfrm>
        <a:off x="3159700" y="1356424"/>
        <a:ext cx="1480940" cy="318621"/>
      </dsp:txXfrm>
    </dsp:sp>
    <dsp:sp modelId="{E3BD102E-81C6-4FFB-8AAB-3442E0D4083D}">
      <dsp:nvSpPr>
        <dsp:cNvPr id="0" name=""/>
        <dsp:cNvSpPr/>
      </dsp:nvSpPr>
      <dsp:spPr>
        <a:xfrm>
          <a:off x="3149540" y="1712490"/>
          <a:ext cx="1515414" cy="3665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Bookman Old Style" panose="02050604050505020204" pitchFamily="18" charset="0"/>
            </a:rPr>
            <a:t>USE OF ANONYMOUS ASSET TYPES</a:t>
          </a:r>
          <a:endParaRPr lang="id-ID" sz="700" kern="1200" dirty="0">
            <a:latin typeface="Bookman Old Style" panose="02050604050505020204" pitchFamily="18" charset="0"/>
          </a:endParaRPr>
        </a:p>
      </dsp:txBody>
      <dsp:txXfrm>
        <a:off x="3167433" y="1730383"/>
        <a:ext cx="1479628" cy="33075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A746E3B-A185-49EC-BD23-FC5AD632A67D}" type="datetimeFigureOut">
              <a:rPr lang="en-US" smtClean="0"/>
              <a:t>11/29/2018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433392-EC22-4965-B076-23A7D57FD726}" type="slidenum">
              <a:rPr lang="en-US" smtClean="0"/>
              <a:t>‹#›</a:t>
            </a:fld>
            <a:endParaRPr lang="en-US"/>
          </a:p>
        </p:txBody>
      </p:sp>
    </p:spTree>
    <p:extLst>
      <p:ext uri="{BB962C8B-B14F-4D97-AF65-F5344CB8AC3E}">
        <p14:creationId xmlns:p14="http://schemas.microsoft.com/office/powerpoint/2010/main" val="344776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2433392-EC22-4965-B076-23A7D57FD726}" type="slidenum">
              <a:rPr lang="en-US" smtClean="0"/>
              <a:t>7</a:t>
            </a:fld>
            <a:endParaRPr lang="en-US"/>
          </a:p>
        </p:txBody>
      </p:sp>
    </p:spTree>
    <p:extLst>
      <p:ext uri="{BB962C8B-B14F-4D97-AF65-F5344CB8AC3E}">
        <p14:creationId xmlns:p14="http://schemas.microsoft.com/office/powerpoint/2010/main" val="341864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2433392-EC22-4965-B076-23A7D57FD726}" type="slidenum">
              <a:rPr lang="en-US" smtClean="0"/>
              <a:t>10</a:t>
            </a:fld>
            <a:endParaRPr lang="en-US"/>
          </a:p>
        </p:txBody>
      </p:sp>
    </p:spTree>
    <p:extLst>
      <p:ext uri="{BB962C8B-B14F-4D97-AF65-F5344CB8AC3E}">
        <p14:creationId xmlns:p14="http://schemas.microsoft.com/office/powerpoint/2010/main" val="58490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2433392-EC22-4965-B076-23A7D57FD726}" type="slidenum">
              <a:rPr lang="en-US" smtClean="0"/>
              <a:t>12</a:t>
            </a:fld>
            <a:endParaRPr lang="en-US"/>
          </a:p>
        </p:txBody>
      </p:sp>
    </p:spTree>
    <p:extLst>
      <p:ext uri="{BB962C8B-B14F-4D97-AF65-F5344CB8AC3E}">
        <p14:creationId xmlns:p14="http://schemas.microsoft.com/office/powerpoint/2010/main" val="52339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2433392-EC22-4965-B076-23A7D57FD726}" type="slidenum">
              <a:rPr lang="en-US" smtClean="0"/>
              <a:t>14</a:t>
            </a:fld>
            <a:endParaRPr lang="en-US"/>
          </a:p>
        </p:txBody>
      </p:sp>
    </p:spTree>
    <p:extLst>
      <p:ext uri="{BB962C8B-B14F-4D97-AF65-F5344CB8AC3E}">
        <p14:creationId xmlns:p14="http://schemas.microsoft.com/office/powerpoint/2010/main" val="251818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1253" y="2877160"/>
            <a:ext cx="6070023" cy="1383822"/>
          </a:xfrm>
          <a:noFill/>
          <a:effectLst>
            <a:outerShdw blurRad="50800" dist="38100" dir="2700000" algn="tl" rotWithShape="0">
              <a:prstClr val="black">
                <a:alpha val="40000"/>
              </a:prstClr>
            </a:outerShdw>
          </a:effectLst>
        </p:spPr>
        <p:txBody>
          <a:bodyPr>
            <a:normAutofit/>
          </a:bodyPr>
          <a:lstStyle>
            <a:lvl1pPr algn="r">
              <a:defRPr sz="27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1252" y="4251506"/>
            <a:ext cx="6070025" cy="610819"/>
          </a:xfrm>
        </p:spPr>
        <p:txBody>
          <a:bodyPr>
            <a:normAutofit/>
          </a:bodyPr>
          <a:lstStyle>
            <a:lvl1pPr marL="0" indent="0" algn="r">
              <a:buNone/>
              <a:defRPr sz="2100" b="0" i="0">
                <a:solidFill>
                  <a:srgbClr val="00206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66FC56D1-8073-4407-A0CD-FEE80F2A35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938730" y="2326214"/>
            <a:ext cx="1097838"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4" y="1292134"/>
            <a:ext cx="6184553" cy="763525"/>
          </a:xfrm>
        </p:spPr>
        <p:txBody>
          <a:bodyPr>
            <a:normAutofit/>
          </a:bodyPr>
          <a:lstStyle>
            <a:lvl1pPr algn="l">
              <a:defRPr sz="27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36724" y="2113635"/>
            <a:ext cx="6184553" cy="2595980"/>
          </a:xfrm>
        </p:spPr>
        <p:txBody>
          <a:bodyPr/>
          <a:lstStyle>
            <a:lvl1pPr algn="l">
              <a:defRPr sz="21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4655" y="433880"/>
            <a:ext cx="4466621" cy="572644"/>
          </a:xfrm>
        </p:spPr>
        <p:txBody>
          <a:bodyPr>
            <a:normAutofit/>
          </a:bodyPr>
          <a:lstStyle>
            <a:lvl1pPr algn="l">
              <a:defRPr sz="2700">
                <a:solidFill>
                  <a:srgbClr val="FF99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54655" y="1198560"/>
            <a:ext cx="4466621" cy="3511061"/>
          </a:xfrm>
        </p:spPr>
        <p:txBody>
          <a:bodyPr/>
          <a:lstStyle>
            <a:lvl1pPr>
              <a:defRPr sz="21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6724" y="1197405"/>
            <a:ext cx="6184553" cy="610820"/>
          </a:xfrm>
        </p:spPr>
        <p:txBody>
          <a:bodyPr>
            <a:normAutofit/>
          </a:bodyPr>
          <a:lstStyle>
            <a:lvl1pPr algn="l">
              <a:defRPr sz="27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2659" y="1834819"/>
            <a:ext cx="3030141" cy="47982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02659" y="2266340"/>
            <a:ext cx="3030141" cy="2137871"/>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29001" y="1834819"/>
            <a:ext cx="3031331" cy="47982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29001" y="2266340"/>
            <a:ext cx="3031331" cy="2137871"/>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11/29/2018</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F3052C3F-D348-4F5F-9957-2DA4939E311F}"/>
              </a:ext>
            </a:extLst>
          </p:cNvPr>
          <p:cNvSpPr txBox="1"/>
          <p:nvPr userDrawn="1"/>
        </p:nvSpPr>
        <p:spPr>
          <a:xfrm>
            <a:off x="-6862" y="5213747"/>
            <a:ext cx="6292219" cy="415498"/>
          </a:xfrm>
          <a:prstGeom prst="rect">
            <a:avLst/>
          </a:prstGeom>
          <a:noFill/>
        </p:spPr>
        <p:txBody>
          <a:bodyPr wrap="square" rtlCol="0">
            <a:spAutoFit/>
          </a:bodyPr>
          <a:lstStyle/>
          <a:p>
            <a:r>
              <a:rPr lang="en-US" sz="1050">
                <a:solidFill>
                  <a:schemeClr val="bg1">
                    <a:lumMod val="65000"/>
                  </a:schemeClr>
                </a:solidFill>
                <a:latin typeface="Dubai" panose="020B0503030403030204" pitchFamily="34" charset="-78"/>
              </a:rPr>
              <a:t>This presentation uses a free template provided by FPPT.com</a:t>
            </a:r>
          </a:p>
          <a:p>
            <a:r>
              <a:rPr lang="en-US" sz="1050">
                <a:solidFill>
                  <a:schemeClr val="bg1">
                    <a:lumMod val="65000"/>
                  </a:schemeClr>
                </a:solidFill>
                <a:latin typeface="Dubai" panose="020B0503030403030204" pitchFamily="34" charset="-78"/>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253" y="624762"/>
            <a:ext cx="6070023" cy="572644"/>
          </a:xfrm>
        </p:spPr>
        <p:txBody>
          <a:bodyPr/>
          <a:lstStyle/>
          <a:p>
            <a:pPr algn="ctr"/>
            <a:r>
              <a:rPr lang="en-US" dirty="0" err="1">
                <a:latin typeface="Algerian" panose="04020705040A02060702" pitchFamily="82" charset="0"/>
                <a:cs typeface="Arial" panose="020B0604020202020204" pitchFamily="34" charset="0"/>
              </a:rPr>
              <a:t>Tindak</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Pidana</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Pencucian</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Uang</a:t>
            </a:r>
            <a:endParaRPr lang="en-US"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336724" y="2113636"/>
            <a:ext cx="6070025" cy="458114"/>
          </a:xfrm>
        </p:spPr>
        <p:txBody>
          <a:bodyPr/>
          <a:lstStyle/>
          <a:p>
            <a:pPr algn="ctr"/>
            <a:r>
              <a:rPr lang="id-ID" dirty="0">
                <a:solidFill>
                  <a:schemeClr val="bg1"/>
                </a:solidFill>
                <a:latin typeface="Algerian" panose="04020705040A02060702" pitchFamily="82" charset="0"/>
              </a:rPr>
              <a:t>Robby Permana</a:t>
            </a:r>
            <a:endParaRPr lang="en-US" dirty="0">
              <a:solidFill>
                <a:schemeClr val="bg1"/>
              </a:solidFill>
              <a:latin typeface="Algerian" panose="04020705040A02060702" pitchFamily="82" charset="0"/>
            </a:endParaRPr>
          </a:p>
        </p:txBody>
      </p:sp>
      <p:sp>
        <p:nvSpPr>
          <p:cNvPr id="4" name="Subtitle 2"/>
          <p:cNvSpPr txBox="1">
            <a:spLocks/>
          </p:cNvSpPr>
          <p:nvPr/>
        </p:nvSpPr>
        <p:spPr>
          <a:xfrm>
            <a:off x="222195" y="3258924"/>
            <a:ext cx="6070025" cy="458114"/>
          </a:xfrm>
          <a:prstGeom prst="rect">
            <a:avLst/>
          </a:prstGeom>
        </p:spPr>
        <p:txBody>
          <a:bodyPr vert="horz" lIns="68580" tIns="34290" rIns="68580" bIns="34290" rtlCol="0">
            <a:normAutofit/>
          </a:bodyPr>
          <a:lstStyle>
            <a:lvl1pPr marL="0" indent="0" algn="r" defTabSz="914400" rtl="0" eaLnBrk="1" latinLnBrk="0" hangingPunct="1">
              <a:spcBef>
                <a:spcPct val="20000"/>
              </a:spcBef>
              <a:buFont typeface="Arial" pitchFamily="34" charset="0"/>
              <a:buNone/>
              <a:defRPr sz="2800" b="0" i="0" kern="1200">
                <a:solidFill>
                  <a:srgbClr val="00206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100" dirty="0">
                <a:solidFill>
                  <a:schemeClr val="bg1"/>
                </a:solidFill>
                <a:latin typeface="Algerian" panose="04020705040A02060702" pitchFamily="82" charset="0"/>
              </a:rPr>
              <a:t>Jakarta, </a:t>
            </a:r>
            <a:r>
              <a:rPr lang="id-ID" sz="2100" dirty="0">
                <a:solidFill>
                  <a:schemeClr val="bg1"/>
                </a:solidFill>
                <a:latin typeface="Algerian" panose="04020705040A02060702" pitchFamily="82" charset="0"/>
              </a:rPr>
              <a:t>6</a:t>
            </a:r>
            <a:r>
              <a:rPr lang="en-US" sz="2100" dirty="0">
                <a:solidFill>
                  <a:schemeClr val="bg1"/>
                </a:solidFill>
                <a:latin typeface="Algerian" panose="04020705040A02060702" pitchFamily="82" charset="0"/>
              </a:rPr>
              <a:t> </a:t>
            </a:r>
            <a:r>
              <a:rPr lang="id-ID" sz="2100" dirty="0">
                <a:solidFill>
                  <a:schemeClr val="bg1"/>
                </a:solidFill>
                <a:latin typeface="Algerian" panose="04020705040A02060702" pitchFamily="82" charset="0"/>
              </a:rPr>
              <a:t>Desember</a:t>
            </a:r>
            <a:r>
              <a:rPr lang="en-US" sz="2100" dirty="0">
                <a:solidFill>
                  <a:schemeClr val="bg1"/>
                </a:solidFill>
                <a:latin typeface="Algerian" panose="04020705040A02060702" pitchFamily="82" charset="0"/>
              </a:rPr>
              <a:t> 2018</a:t>
            </a:r>
          </a:p>
        </p:txBody>
      </p:sp>
    </p:spTree>
    <p:extLst>
      <p:ext uri="{BB962C8B-B14F-4D97-AF65-F5344CB8AC3E}">
        <p14:creationId xmlns:p14="http://schemas.microsoft.com/office/powerpoint/2010/main" val="213058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2195" y="1426462"/>
            <a:ext cx="303014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Subyektif</a:t>
            </a:r>
            <a:endParaRPr lang="en-US" dirty="0">
              <a:solidFill>
                <a:schemeClr val="tx1"/>
              </a:solidFill>
              <a:latin typeface="Bookman Old Style" panose="02050604050505020204" pitchFamily="18" charset="0"/>
            </a:endParaRPr>
          </a:p>
        </p:txBody>
      </p:sp>
      <p:sp>
        <p:nvSpPr>
          <p:cNvPr id="6" name="Content Placeholder 5"/>
          <p:cNvSpPr>
            <a:spLocks noGrp="1"/>
          </p:cNvSpPr>
          <p:nvPr>
            <p:ph sz="half" idx="2"/>
          </p:nvPr>
        </p:nvSpPr>
        <p:spPr>
          <a:xfrm>
            <a:off x="402659" y="1884578"/>
            <a:ext cx="3030141" cy="2061518"/>
          </a:xfrm>
        </p:spPr>
        <p:txBody>
          <a:bodyPr>
            <a:normAutofit lnSpcReduction="10000"/>
          </a:bodyPr>
          <a:lstStyle/>
          <a:p>
            <a:pPr algn="l"/>
            <a:r>
              <a:rPr lang="id-ID" sz="1500" dirty="0">
                <a:solidFill>
                  <a:schemeClr val="tx1"/>
                </a:solidFill>
                <a:latin typeface="Bookman Old Style" panose="02050604050505020204" pitchFamily="18" charset="0"/>
              </a:rPr>
              <a:t>yang diketahuinya atau patut diduganya merupakan hasil tindak pidana</a:t>
            </a:r>
          </a:p>
          <a:p>
            <a:pPr algn="l"/>
            <a:r>
              <a:rPr lang="id-ID" sz="1500" dirty="0">
                <a:solidFill>
                  <a:schemeClr val="tx1"/>
                </a:solidFill>
                <a:latin typeface="Bookman Old Style" panose="02050604050505020204" pitchFamily="18" charset="0"/>
              </a:rPr>
              <a:t>dengan tujuan menyembunyikan atau menyamarkan asal usul Harta Kekayaan</a:t>
            </a:r>
          </a:p>
          <a:p>
            <a:pPr algn="l"/>
            <a:r>
              <a:rPr lang="id-ID" sz="1500" dirty="0">
                <a:solidFill>
                  <a:schemeClr val="tx1"/>
                </a:solidFill>
                <a:latin typeface="Bookman Old Style" panose="02050604050505020204" pitchFamily="18" charset="0"/>
              </a:rPr>
              <a:t>Secara melawan hukum</a:t>
            </a:r>
          </a:p>
        </p:txBody>
      </p:sp>
      <p:sp>
        <p:nvSpPr>
          <p:cNvPr id="7" name="Text Placeholder 6"/>
          <p:cNvSpPr>
            <a:spLocks noGrp="1"/>
          </p:cNvSpPr>
          <p:nvPr>
            <p:ph type="body" sz="quarter" idx="3"/>
          </p:nvPr>
        </p:nvSpPr>
        <p:spPr>
          <a:xfrm>
            <a:off x="3429001" y="1426462"/>
            <a:ext cx="303133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Obyektif</a:t>
            </a:r>
            <a:endParaRPr lang="en-US" dirty="0">
              <a:solidFill>
                <a:schemeClr val="tx1"/>
              </a:solidFill>
              <a:latin typeface="Bookman Old Style" panose="02050604050505020204" pitchFamily="18" charset="0"/>
            </a:endParaRPr>
          </a:p>
        </p:txBody>
      </p:sp>
      <p:sp>
        <p:nvSpPr>
          <p:cNvPr id="8" name="Content Placeholder 7"/>
          <p:cNvSpPr>
            <a:spLocks noGrp="1"/>
          </p:cNvSpPr>
          <p:nvPr>
            <p:ph sz="quarter" idx="4"/>
          </p:nvPr>
        </p:nvSpPr>
        <p:spPr>
          <a:xfrm>
            <a:off x="3429001" y="1786329"/>
            <a:ext cx="3031331" cy="2617882"/>
          </a:xfrm>
        </p:spPr>
        <p:txBody>
          <a:bodyPr>
            <a:noAutofit/>
          </a:bodyPr>
          <a:lstStyle/>
          <a:p>
            <a:pPr algn="l"/>
            <a:r>
              <a:rPr lang="id-ID" sz="1350" dirty="0">
                <a:solidFill>
                  <a:schemeClr val="tx1"/>
                </a:solidFill>
                <a:latin typeface="Bookman Old Style" panose="02050604050505020204" pitchFamily="18" charset="0"/>
              </a:rPr>
              <a:t>Setiap Orang</a:t>
            </a:r>
          </a:p>
          <a:p>
            <a:pPr algn="l"/>
            <a:r>
              <a:rPr lang="id-ID" sz="1350" dirty="0">
                <a:solidFill>
                  <a:schemeClr val="tx1"/>
                </a:solidFill>
                <a:latin typeface="Bookman Old Style" panose="02050604050505020204" pitchFamily="18" charset="0"/>
              </a:rPr>
              <a:t>yang menempatkan, mentransfer, mengalihkan, membelanjakan, membayarkan, menghibahkan, menitipkan, membawa ke luar negeri, mengubah bentuk, menukarkan dengan mata uang atau surat berharga atau perbuatan lain</a:t>
            </a:r>
          </a:p>
          <a:p>
            <a:pPr algn="l"/>
            <a:r>
              <a:rPr lang="id-ID" sz="1350" dirty="0">
                <a:solidFill>
                  <a:schemeClr val="tx1"/>
                </a:solidFill>
                <a:latin typeface="Bookman Old Style" panose="02050604050505020204" pitchFamily="18" charset="0"/>
              </a:rPr>
              <a:t>atas Harta Kekayaan</a:t>
            </a:r>
          </a:p>
        </p:txBody>
      </p:sp>
      <p:sp>
        <p:nvSpPr>
          <p:cNvPr id="10" name="Title 3"/>
          <p:cNvSpPr txBox="1">
            <a:spLocks/>
          </p:cNvSpPr>
          <p:nvPr/>
        </p:nvSpPr>
        <p:spPr>
          <a:xfrm>
            <a:off x="107666" y="624761"/>
            <a:ext cx="1832460" cy="687173"/>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r>
              <a:rPr lang="en-US" sz="2700" dirty="0" err="1">
                <a:solidFill>
                  <a:schemeClr val="tx1"/>
                </a:solidFill>
                <a:latin typeface="Bookman Old Style" panose="02050604050505020204" pitchFamily="18" charset="0"/>
              </a:rPr>
              <a:t>Pasal</a:t>
            </a:r>
            <a:r>
              <a:rPr lang="en-US" sz="2700" dirty="0">
                <a:solidFill>
                  <a:schemeClr val="tx1"/>
                </a:solidFill>
                <a:latin typeface="Bookman Old Style" panose="02050604050505020204" pitchFamily="18" charset="0"/>
              </a:rPr>
              <a:t> 3</a:t>
            </a:r>
          </a:p>
        </p:txBody>
      </p:sp>
    </p:spTree>
    <p:extLst>
      <p:ext uri="{BB962C8B-B14F-4D97-AF65-F5344CB8AC3E}">
        <p14:creationId xmlns:p14="http://schemas.microsoft.com/office/powerpoint/2010/main" val="41707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en-US" dirty="0" err="1">
                <a:solidFill>
                  <a:schemeClr val="bg1"/>
                </a:solidFill>
                <a:latin typeface="Bookman Old Style" panose="02050604050505020204" pitchFamily="18" charset="0"/>
              </a:rPr>
              <a:t>Pasal</a:t>
            </a:r>
            <a:r>
              <a:rPr lang="en-US" dirty="0">
                <a:solidFill>
                  <a:schemeClr val="bg1"/>
                </a:solidFill>
                <a:latin typeface="Bookman Old Style" panose="02050604050505020204" pitchFamily="18" charset="0"/>
              </a:rPr>
              <a:t> 4</a:t>
            </a:r>
          </a:p>
        </p:txBody>
      </p:sp>
      <p:sp>
        <p:nvSpPr>
          <p:cNvPr id="5" name="Content Placeholder 4"/>
          <p:cNvSpPr>
            <a:spLocks noGrp="1"/>
          </p:cNvSpPr>
          <p:nvPr>
            <p:ph idx="1"/>
          </p:nvPr>
        </p:nvSpPr>
        <p:spPr>
          <a:xfrm>
            <a:off x="1825597" y="739290"/>
            <a:ext cx="5032403" cy="3435862"/>
          </a:xfrm>
        </p:spPr>
        <p:txBody>
          <a:bodyPr>
            <a:normAutofit/>
          </a:bodyPr>
          <a:lstStyle/>
          <a:p>
            <a:pPr marL="0" indent="0" algn="just">
              <a:lnSpc>
                <a:spcPct val="90000"/>
              </a:lnSpc>
              <a:buNone/>
            </a:pPr>
            <a:r>
              <a:rPr lang="id-ID" sz="1800" dirty="0">
                <a:solidFill>
                  <a:schemeClr val="tx1"/>
                </a:solidFill>
                <a:latin typeface="Bookman Old Style" panose="02050604050505020204" pitchFamily="18" charset="0"/>
              </a:rPr>
              <a:t>Setiap Orang yang menyembunyikan atau</a:t>
            </a:r>
            <a:r>
              <a:rPr lang="en-US" sz="1800" dirty="0">
                <a:solidFill>
                  <a:schemeClr val="tx1"/>
                </a:solidFill>
                <a:latin typeface="Bookman Old Style" panose="02050604050505020204" pitchFamily="18" charset="0"/>
              </a:rPr>
              <a:t> </a:t>
            </a:r>
            <a:r>
              <a:rPr lang="id-ID" sz="1800" dirty="0">
                <a:solidFill>
                  <a:schemeClr val="tx1"/>
                </a:solidFill>
                <a:latin typeface="Bookman Old Style" panose="02050604050505020204" pitchFamily="18" charset="0"/>
              </a:rPr>
              <a:t>menyamarkan asal usul, sumber, lokasi,</a:t>
            </a:r>
            <a:r>
              <a:rPr lang="en-US" sz="1800" dirty="0">
                <a:solidFill>
                  <a:schemeClr val="tx1"/>
                </a:solidFill>
                <a:latin typeface="Bookman Old Style" panose="02050604050505020204" pitchFamily="18" charset="0"/>
              </a:rPr>
              <a:t> </a:t>
            </a:r>
            <a:r>
              <a:rPr lang="id-ID" sz="1800" dirty="0">
                <a:solidFill>
                  <a:schemeClr val="tx1"/>
                </a:solidFill>
                <a:latin typeface="Bookman Old Style" panose="02050604050505020204" pitchFamily="18" charset="0"/>
              </a:rPr>
              <a:t>peruntukan,</a:t>
            </a:r>
            <a:r>
              <a:rPr lang="en-US" sz="1800" dirty="0">
                <a:solidFill>
                  <a:schemeClr val="tx1"/>
                </a:solidFill>
                <a:latin typeface="Bookman Old Style" panose="02050604050505020204" pitchFamily="18" charset="0"/>
              </a:rPr>
              <a:t> </a:t>
            </a:r>
            <a:r>
              <a:rPr lang="id-ID" sz="1800" dirty="0">
                <a:solidFill>
                  <a:schemeClr val="tx1"/>
                </a:solidFill>
                <a:latin typeface="Bookman Old Style" panose="02050604050505020204" pitchFamily="18" charset="0"/>
              </a:rPr>
              <a:t>pengalihan hak-hak, atau kepemilikan yang sebenarnya atas Harta</a:t>
            </a:r>
            <a:r>
              <a:rPr lang="en-US" sz="1800" dirty="0">
                <a:solidFill>
                  <a:schemeClr val="tx1"/>
                </a:solidFill>
                <a:latin typeface="Bookman Old Style" panose="02050604050505020204" pitchFamily="18" charset="0"/>
              </a:rPr>
              <a:t> </a:t>
            </a:r>
            <a:r>
              <a:rPr lang="id-ID" sz="1800" dirty="0">
                <a:solidFill>
                  <a:schemeClr val="tx1"/>
                </a:solidFill>
                <a:latin typeface="Bookman Old Style" panose="02050604050505020204" pitchFamily="18" charset="0"/>
              </a:rPr>
              <a:t>Kekayaan yang diketahuinya atau patut diduganya merupakan hasil tindak</a:t>
            </a:r>
            <a:r>
              <a:rPr lang="en-US" sz="1800" dirty="0">
                <a:solidFill>
                  <a:schemeClr val="tx1"/>
                </a:solidFill>
                <a:latin typeface="Bookman Old Style" panose="02050604050505020204" pitchFamily="18" charset="0"/>
              </a:rPr>
              <a:t> </a:t>
            </a:r>
            <a:r>
              <a:rPr lang="id-ID" sz="1800" dirty="0">
                <a:solidFill>
                  <a:schemeClr val="tx1"/>
                </a:solidFill>
                <a:latin typeface="Bookman Old Style" panose="02050604050505020204" pitchFamily="18" charset="0"/>
              </a:rPr>
              <a:t>pidana sebagaimana dimaksud dalam Pasal 2 ayat (1) dipidana karena tindak pidana Pencucian Uang dengan pidana penjara paling lama 20 (dua puluh) tahun dan denda paling banyak Rp5.000.000.000,00 (lima miliar rupiah)</a:t>
            </a: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515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2195" y="1426462"/>
            <a:ext cx="303014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Subyektif</a:t>
            </a:r>
            <a:endParaRPr lang="en-US" dirty="0">
              <a:solidFill>
                <a:schemeClr val="tx1"/>
              </a:solidFill>
              <a:latin typeface="Bookman Old Style" panose="02050604050505020204" pitchFamily="18" charset="0"/>
            </a:endParaRPr>
          </a:p>
        </p:txBody>
      </p:sp>
      <p:sp>
        <p:nvSpPr>
          <p:cNvPr id="6" name="Content Placeholder 5"/>
          <p:cNvSpPr>
            <a:spLocks noGrp="1"/>
          </p:cNvSpPr>
          <p:nvPr>
            <p:ph sz="half" idx="2"/>
          </p:nvPr>
        </p:nvSpPr>
        <p:spPr>
          <a:xfrm>
            <a:off x="402659" y="1884578"/>
            <a:ext cx="3030141" cy="2061518"/>
          </a:xfrm>
        </p:spPr>
        <p:txBody>
          <a:bodyPr>
            <a:normAutofit/>
          </a:bodyPr>
          <a:lstStyle/>
          <a:p>
            <a:pPr algn="l"/>
            <a:r>
              <a:rPr lang="id-ID" sz="1500" b="1" dirty="0">
                <a:solidFill>
                  <a:schemeClr val="tx1"/>
                </a:solidFill>
                <a:latin typeface="Bookman Old Style" panose="02050604050505020204" pitchFamily="18" charset="0"/>
              </a:rPr>
              <a:t>yang diketahuinya atau patut diduganya merupakan hasil tindak pidana</a:t>
            </a:r>
          </a:p>
          <a:p>
            <a:pPr algn="l"/>
            <a:r>
              <a:rPr lang="id-ID" sz="1500" b="1" dirty="0">
                <a:solidFill>
                  <a:schemeClr val="tx1"/>
                </a:solidFill>
                <a:latin typeface="Bookman Old Style" panose="02050604050505020204" pitchFamily="18" charset="0"/>
              </a:rPr>
              <a:t>Secara melawan hukum</a:t>
            </a:r>
          </a:p>
          <a:p>
            <a:pPr algn="l">
              <a:buNone/>
            </a:pPr>
            <a:endParaRPr lang="id-ID" sz="1500" dirty="0">
              <a:solidFill>
                <a:schemeClr val="tx1"/>
              </a:solidFill>
              <a:latin typeface="Bookman Old Style" panose="02050604050505020204" pitchFamily="18" charset="0"/>
            </a:endParaRPr>
          </a:p>
        </p:txBody>
      </p:sp>
      <p:sp>
        <p:nvSpPr>
          <p:cNvPr id="7" name="Text Placeholder 6"/>
          <p:cNvSpPr>
            <a:spLocks noGrp="1"/>
          </p:cNvSpPr>
          <p:nvPr>
            <p:ph type="body" sz="quarter" idx="3"/>
          </p:nvPr>
        </p:nvSpPr>
        <p:spPr>
          <a:xfrm>
            <a:off x="3429001" y="1426462"/>
            <a:ext cx="303133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Obyektif</a:t>
            </a:r>
            <a:endParaRPr lang="en-US" dirty="0">
              <a:solidFill>
                <a:schemeClr val="tx1"/>
              </a:solidFill>
              <a:latin typeface="Bookman Old Style" panose="02050604050505020204" pitchFamily="18" charset="0"/>
            </a:endParaRPr>
          </a:p>
        </p:txBody>
      </p:sp>
      <p:sp>
        <p:nvSpPr>
          <p:cNvPr id="8" name="Content Placeholder 7"/>
          <p:cNvSpPr>
            <a:spLocks noGrp="1"/>
          </p:cNvSpPr>
          <p:nvPr>
            <p:ph sz="quarter" idx="4"/>
          </p:nvPr>
        </p:nvSpPr>
        <p:spPr>
          <a:xfrm>
            <a:off x="3429001" y="1999106"/>
            <a:ext cx="3031331" cy="1603403"/>
          </a:xfrm>
        </p:spPr>
        <p:txBody>
          <a:bodyPr>
            <a:noAutofit/>
          </a:bodyPr>
          <a:lstStyle/>
          <a:p>
            <a:pPr algn="l"/>
            <a:r>
              <a:rPr lang="id-ID" sz="1350" b="1" dirty="0">
                <a:solidFill>
                  <a:schemeClr val="tx1"/>
                </a:solidFill>
                <a:latin typeface="Bookman Old Style" panose="02050604050505020204" pitchFamily="18" charset="0"/>
              </a:rPr>
              <a:t>Setiap Orang </a:t>
            </a:r>
          </a:p>
          <a:p>
            <a:pPr algn="l"/>
            <a:r>
              <a:rPr lang="id-ID" sz="1350" b="1" dirty="0">
                <a:solidFill>
                  <a:schemeClr val="tx1"/>
                </a:solidFill>
                <a:latin typeface="Bookman Old Style" panose="02050604050505020204" pitchFamily="18" charset="0"/>
              </a:rPr>
              <a:t>yang menyembunyikan atau menyamarkan asal usul, sumber, lokasi, peruntukan, pengalihan hak-hak, atau kepemilikan yang sebenarnya </a:t>
            </a:r>
          </a:p>
          <a:p>
            <a:pPr algn="l"/>
            <a:r>
              <a:rPr lang="id-ID" sz="1350" b="1" dirty="0">
                <a:solidFill>
                  <a:schemeClr val="tx1"/>
                </a:solidFill>
                <a:latin typeface="Bookman Old Style" panose="02050604050505020204" pitchFamily="18" charset="0"/>
              </a:rPr>
              <a:t>atas Harta Kekayaan </a:t>
            </a:r>
          </a:p>
        </p:txBody>
      </p:sp>
      <p:sp>
        <p:nvSpPr>
          <p:cNvPr id="10" name="Title 3"/>
          <p:cNvSpPr txBox="1">
            <a:spLocks/>
          </p:cNvSpPr>
          <p:nvPr/>
        </p:nvSpPr>
        <p:spPr>
          <a:xfrm>
            <a:off x="107666" y="624761"/>
            <a:ext cx="1832460" cy="687173"/>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r>
              <a:rPr lang="en-US" sz="2700" dirty="0" err="1">
                <a:solidFill>
                  <a:schemeClr val="tx1"/>
                </a:solidFill>
                <a:latin typeface="Bookman Old Style" panose="02050604050505020204" pitchFamily="18" charset="0"/>
              </a:rPr>
              <a:t>Pasal</a:t>
            </a:r>
            <a:r>
              <a:rPr lang="en-US" sz="2700" dirty="0">
                <a:solidFill>
                  <a:schemeClr val="tx1"/>
                </a:solidFill>
                <a:latin typeface="Bookman Old Style" panose="02050604050505020204" pitchFamily="18" charset="0"/>
              </a:rPr>
              <a:t> 4</a:t>
            </a:r>
          </a:p>
        </p:txBody>
      </p:sp>
    </p:spTree>
    <p:extLst>
      <p:ext uri="{BB962C8B-B14F-4D97-AF65-F5344CB8AC3E}">
        <p14:creationId xmlns:p14="http://schemas.microsoft.com/office/powerpoint/2010/main" val="356703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666" y="624761"/>
            <a:ext cx="2290575" cy="554468"/>
          </a:xfrm>
        </p:spPr>
        <p:txBody>
          <a:bodyPr>
            <a:normAutofit/>
          </a:bodyPr>
          <a:lstStyle/>
          <a:p>
            <a:r>
              <a:rPr lang="en-US" dirty="0" err="1">
                <a:solidFill>
                  <a:schemeClr val="bg1"/>
                </a:solidFill>
                <a:latin typeface="Bookman Old Style" panose="02050604050505020204" pitchFamily="18" charset="0"/>
              </a:rPr>
              <a:t>Pasal</a:t>
            </a:r>
            <a:r>
              <a:rPr lang="en-US" dirty="0">
                <a:solidFill>
                  <a:schemeClr val="bg1"/>
                </a:solidFill>
                <a:latin typeface="Bookman Old Style" panose="02050604050505020204" pitchFamily="18" charset="0"/>
              </a:rPr>
              <a:t> 5</a:t>
            </a:r>
          </a:p>
        </p:txBody>
      </p:sp>
      <p:sp>
        <p:nvSpPr>
          <p:cNvPr id="5" name="Content Placeholder 4"/>
          <p:cNvSpPr>
            <a:spLocks noGrp="1"/>
          </p:cNvSpPr>
          <p:nvPr>
            <p:ph idx="1"/>
          </p:nvPr>
        </p:nvSpPr>
        <p:spPr>
          <a:xfrm>
            <a:off x="1711069" y="739290"/>
            <a:ext cx="5146931" cy="3321335"/>
          </a:xfrm>
        </p:spPr>
        <p:txBody>
          <a:bodyPr>
            <a:normAutofit fontScale="85000" lnSpcReduction="20000"/>
          </a:bodyPr>
          <a:lstStyle/>
          <a:p>
            <a:pPr marL="400050" indent="-400050" algn="just">
              <a:lnSpc>
                <a:spcPct val="90000"/>
              </a:lnSpc>
              <a:buClr>
                <a:schemeClr val="tx1"/>
              </a:buClr>
              <a:buNone/>
              <a:tabLst>
                <a:tab pos="473869" algn="l"/>
              </a:tabLst>
            </a:pPr>
            <a:r>
              <a:rPr lang="en-US" dirty="0">
                <a:solidFill>
                  <a:schemeClr val="tx1"/>
                </a:solidFill>
                <a:latin typeface="Bookman Old Style" panose="02050604050505020204" pitchFamily="18" charset="0"/>
              </a:rPr>
              <a:t>(1)	</a:t>
            </a:r>
            <a:r>
              <a:rPr lang="id-ID" sz="1950" dirty="0">
                <a:solidFill>
                  <a:schemeClr val="tx1"/>
                </a:solidFill>
                <a:latin typeface="Bookman Old Style" panose="02050604050505020204" pitchFamily="18" charset="0"/>
              </a:rPr>
              <a:t>Setiap Orang yang menerima atau menguasai penempatan, pentransferan, pembayaran, hibah, sumbangan, penitipan, penukaran, atau menggunakan Harta Kekayaan yang diketahuinya atau patut diduganya merupakan hasil tindak pidana sebagaimana dimaksud dalam Pasal 2 ayat (1) dipidana dengan pidana penjara paling lama 5 (lima) tahun dan denda paling banyak Rp1.000.000.000,00 (satu miliar rupiah).</a:t>
            </a:r>
          </a:p>
          <a:p>
            <a:pPr marL="400050" indent="-400050" algn="just">
              <a:lnSpc>
                <a:spcPct val="90000"/>
              </a:lnSpc>
              <a:buClr>
                <a:schemeClr val="tx1"/>
              </a:buClr>
              <a:buNone/>
              <a:tabLst>
                <a:tab pos="400050" algn="l"/>
              </a:tabLst>
            </a:pPr>
            <a:r>
              <a:rPr lang="en-US" sz="1950" dirty="0">
                <a:solidFill>
                  <a:schemeClr val="tx1"/>
                </a:solidFill>
                <a:latin typeface="Bookman Old Style" panose="02050604050505020204" pitchFamily="18" charset="0"/>
              </a:rPr>
              <a:t>(2)	</a:t>
            </a:r>
            <a:r>
              <a:rPr lang="id-ID" sz="1950" dirty="0">
                <a:solidFill>
                  <a:schemeClr val="tx1"/>
                </a:solidFill>
                <a:latin typeface="Bookman Old Style" panose="02050604050505020204" pitchFamily="18" charset="0"/>
              </a:rPr>
              <a:t>Ketentuan sebagaimana dimaksud pada ayat (1) tidak berlaku bagi Pihak Pelapor yang melaksanakan kewajiban pelaporan sebagaimana diatur dalam Undang-Undang ini.</a:t>
            </a:r>
            <a:r>
              <a:rPr lang="en-US" sz="1950" dirty="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6454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2195" y="1426462"/>
            <a:ext cx="303014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Subyektif</a:t>
            </a:r>
            <a:endParaRPr lang="en-US" dirty="0">
              <a:solidFill>
                <a:schemeClr val="tx1"/>
              </a:solidFill>
              <a:latin typeface="Bookman Old Style" panose="02050604050505020204" pitchFamily="18" charset="0"/>
            </a:endParaRPr>
          </a:p>
        </p:txBody>
      </p:sp>
      <p:sp>
        <p:nvSpPr>
          <p:cNvPr id="6" name="Content Placeholder 5"/>
          <p:cNvSpPr>
            <a:spLocks noGrp="1"/>
          </p:cNvSpPr>
          <p:nvPr>
            <p:ph sz="half" idx="2"/>
          </p:nvPr>
        </p:nvSpPr>
        <p:spPr>
          <a:xfrm>
            <a:off x="402659" y="1884578"/>
            <a:ext cx="3030141" cy="2061518"/>
          </a:xfrm>
        </p:spPr>
        <p:txBody>
          <a:bodyPr>
            <a:normAutofit/>
          </a:bodyPr>
          <a:lstStyle/>
          <a:p>
            <a:pPr algn="l"/>
            <a:r>
              <a:rPr lang="id-ID" sz="1500" dirty="0">
                <a:solidFill>
                  <a:schemeClr val="tx1"/>
                </a:solidFill>
              </a:rPr>
              <a:t>yang diketahuinya atau patut diduganya merupakan hasil tindak pidana</a:t>
            </a:r>
          </a:p>
          <a:p>
            <a:pPr algn="l"/>
            <a:r>
              <a:rPr lang="id-ID" sz="1500" dirty="0">
                <a:solidFill>
                  <a:schemeClr val="tx1"/>
                </a:solidFill>
              </a:rPr>
              <a:t>Secara melawan hukum</a:t>
            </a:r>
          </a:p>
        </p:txBody>
      </p:sp>
      <p:sp>
        <p:nvSpPr>
          <p:cNvPr id="7" name="Text Placeholder 6"/>
          <p:cNvSpPr>
            <a:spLocks noGrp="1"/>
          </p:cNvSpPr>
          <p:nvPr>
            <p:ph type="body" sz="quarter" idx="3"/>
          </p:nvPr>
        </p:nvSpPr>
        <p:spPr>
          <a:xfrm>
            <a:off x="3429001" y="1426462"/>
            <a:ext cx="3031331" cy="359867"/>
          </a:xfrm>
        </p:spPr>
        <p:txBody>
          <a:bodyPr>
            <a:normAutofit lnSpcReduction="10000"/>
          </a:bodyPr>
          <a:lstStyle/>
          <a:p>
            <a:r>
              <a:rPr lang="en-US" dirty="0" err="1">
                <a:solidFill>
                  <a:schemeClr val="tx1"/>
                </a:solidFill>
                <a:latin typeface="Bookman Old Style" panose="02050604050505020204" pitchFamily="18" charset="0"/>
              </a:rPr>
              <a:t>Unsur</a:t>
            </a:r>
            <a:r>
              <a:rPr lang="en-US" dirty="0">
                <a:solidFill>
                  <a:schemeClr val="tx1"/>
                </a:solidFill>
                <a:latin typeface="Bookman Old Style" panose="02050604050505020204" pitchFamily="18" charset="0"/>
              </a:rPr>
              <a:t> </a:t>
            </a:r>
            <a:r>
              <a:rPr lang="en-US" dirty="0" err="1">
                <a:solidFill>
                  <a:schemeClr val="tx1"/>
                </a:solidFill>
                <a:latin typeface="Bookman Old Style" panose="02050604050505020204" pitchFamily="18" charset="0"/>
              </a:rPr>
              <a:t>Obyektif</a:t>
            </a:r>
            <a:endParaRPr lang="en-US" dirty="0">
              <a:solidFill>
                <a:schemeClr val="tx1"/>
              </a:solidFill>
              <a:latin typeface="Bookman Old Style" panose="02050604050505020204" pitchFamily="18" charset="0"/>
            </a:endParaRPr>
          </a:p>
        </p:txBody>
      </p:sp>
      <p:sp>
        <p:nvSpPr>
          <p:cNvPr id="8" name="Content Placeholder 7"/>
          <p:cNvSpPr>
            <a:spLocks noGrp="1"/>
          </p:cNvSpPr>
          <p:nvPr>
            <p:ph sz="quarter" idx="4"/>
          </p:nvPr>
        </p:nvSpPr>
        <p:spPr>
          <a:xfrm>
            <a:off x="3429001" y="1786329"/>
            <a:ext cx="3031331" cy="2617882"/>
          </a:xfrm>
        </p:spPr>
        <p:txBody>
          <a:bodyPr>
            <a:noAutofit/>
          </a:bodyPr>
          <a:lstStyle/>
          <a:p>
            <a:pPr algn="l"/>
            <a:r>
              <a:rPr lang="id-ID" sz="1350" dirty="0">
                <a:solidFill>
                  <a:schemeClr val="tx1"/>
                </a:solidFill>
              </a:rPr>
              <a:t>Setiap Orang </a:t>
            </a:r>
          </a:p>
          <a:p>
            <a:pPr algn="l"/>
            <a:r>
              <a:rPr lang="id-ID" sz="1350" dirty="0">
                <a:solidFill>
                  <a:schemeClr val="tx1"/>
                </a:solidFill>
              </a:rPr>
              <a:t>yang menerima atau menguasai penempatan, pentransferan, pembayaran, hibah, sumbangan, penitipan, penukaran, atau menggunakan </a:t>
            </a:r>
          </a:p>
          <a:p>
            <a:pPr algn="l"/>
            <a:r>
              <a:rPr lang="id-ID" sz="1350" dirty="0">
                <a:solidFill>
                  <a:schemeClr val="tx1"/>
                </a:solidFill>
              </a:rPr>
              <a:t>Harta Kekayaan </a:t>
            </a:r>
          </a:p>
        </p:txBody>
      </p:sp>
      <p:sp>
        <p:nvSpPr>
          <p:cNvPr id="10" name="Title 3"/>
          <p:cNvSpPr txBox="1">
            <a:spLocks/>
          </p:cNvSpPr>
          <p:nvPr/>
        </p:nvSpPr>
        <p:spPr>
          <a:xfrm>
            <a:off x="107666" y="624761"/>
            <a:ext cx="1832460" cy="687173"/>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r>
              <a:rPr lang="en-US" sz="2700" dirty="0" err="1">
                <a:solidFill>
                  <a:schemeClr val="tx1"/>
                </a:solidFill>
                <a:latin typeface="Bookman Old Style" panose="02050604050505020204" pitchFamily="18" charset="0"/>
              </a:rPr>
              <a:t>Pasal</a:t>
            </a:r>
            <a:r>
              <a:rPr lang="en-US" sz="2700" dirty="0">
                <a:solidFill>
                  <a:schemeClr val="tx1"/>
                </a:solidFill>
                <a:latin typeface="Bookman Old Style" panose="02050604050505020204" pitchFamily="18" charset="0"/>
              </a:rPr>
              <a:t> 5</a:t>
            </a:r>
          </a:p>
        </p:txBody>
      </p:sp>
    </p:spTree>
    <p:extLst>
      <p:ext uri="{BB962C8B-B14F-4D97-AF65-F5344CB8AC3E}">
        <p14:creationId xmlns:p14="http://schemas.microsoft.com/office/powerpoint/2010/main" val="418537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716" y="682119"/>
            <a:ext cx="6070023" cy="572644"/>
          </a:xfrm>
        </p:spPr>
        <p:txBody>
          <a:bodyPr>
            <a:normAutofit fontScale="90000"/>
          </a:bodyPr>
          <a:lstStyle/>
          <a:p>
            <a:pPr algn="ctr"/>
            <a:r>
              <a:rPr lang="en-US" dirty="0" err="1">
                <a:latin typeface="Algerian" panose="04020705040A02060702" pitchFamily="82" charset="0"/>
                <a:cs typeface="Arial" panose="020B0604020202020204" pitchFamily="34" charset="0"/>
              </a:rPr>
              <a:t>Unsur</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Tindak</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Pidana</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Pencucian</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Uang</a:t>
            </a:r>
            <a:endParaRPr lang="en-US" dirty="0">
              <a:latin typeface="Algerian" panose="04020705040A02060702" pitchFamily="8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220718428"/>
              </p:ext>
            </p:extLst>
          </p:nvPr>
        </p:nvGraphicFramePr>
        <p:xfrm>
          <a:off x="107666" y="891995"/>
          <a:ext cx="2692704" cy="282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451253" y="1197405"/>
            <a:ext cx="1946989" cy="572644"/>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rmAutofit fontScale="97500"/>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ctr"/>
            <a:r>
              <a:rPr lang="en-US" sz="2100" dirty="0" err="1">
                <a:latin typeface="Bookman Old Style" panose="02050604050505020204" pitchFamily="18" charset="0"/>
                <a:cs typeface="Arial" panose="020B0604020202020204" pitchFamily="34" charset="0"/>
              </a:rPr>
              <a:t>Pasal</a:t>
            </a:r>
            <a:r>
              <a:rPr lang="en-US" sz="2100" dirty="0">
                <a:latin typeface="Bookman Old Style" panose="02050604050505020204" pitchFamily="18" charset="0"/>
                <a:cs typeface="Arial" panose="020B0604020202020204" pitchFamily="34" charset="0"/>
              </a:rPr>
              <a:t> 3</a:t>
            </a:r>
          </a:p>
        </p:txBody>
      </p:sp>
      <p:graphicFrame>
        <p:nvGraphicFramePr>
          <p:cNvPr id="10" name="Diagram 9"/>
          <p:cNvGraphicFramePr/>
          <p:nvPr>
            <p:extLst>
              <p:ext uri="{D42A27DB-BD31-4B8C-83A1-F6EECF244321}">
                <p14:modId xmlns:p14="http://schemas.microsoft.com/office/powerpoint/2010/main" val="1533346493"/>
              </p:ext>
            </p:extLst>
          </p:nvPr>
        </p:nvGraphicFramePr>
        <p:xfrm>
          <a:off x="2665475" y="1197405"/>
          <a:ext cx="2290575" cy="25198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itle 1"/>
          <p:cNvSpPr txBox="1">
            <a:spLocks/>
          </p:cNvSpPr>
          <p:nvPr/>
        </p:nvSpPr>
        <p:spPr>
          <a:xfrm>
            <a:off x="2627299" y="1235581"/>
            <a:ext cx="1946989" cy="572644"/>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rmAutofit fontScale="97500"/>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ctr"/>
            <a:r>
              <a:rPr lang="en-US" sz="2100" dirty="0" err="1">
                <a:latin typeface="Bookman Old Style" panose="02050604050505020204" pitchFamily="18" charset="0"/>
                <a:cs typeface="Arial" panose="020B0604020202020204" pitchFamily="34" charset="0"/>
              </a:rPr>
              <a:t>Pasal</a:t>
            </a:r>
            <a:r>
              <a:rPr lang="en-US" sz="2100" dirty="0">
                <a:latin typeface="Bookman Old Style" panose="02050604050505020204" pitchFamily="18" charset="0"/>
                <a:cs typeface="Arial" panose="020B0604020202020204" pitchFamily="34" charset="0"/>
              </a:rPr>
              <a:t> 4</a:t>
            </a:r>
          </a:p>
        </p:txBody>
      </p:sp>
      <p:graphicFrame>
        <p:nvGraphicFramePr>
          <p:cNvPr id="12" name="Diagram 11"/>
          <p:cNvGraphicFramePr/>
          <p:nvPr>
            <p:extLst>
              <p:ext uri="{D42A27DB-BD31-4B8C-83A1-F6EECF244321}">
                <p14:modId xmlns:p14="http://schemas.microsoft.com/office/powerpoint/2010/main" val="464877354"/>
              </p:ext>
            </p:extLst>
          </p:nvPr>
        </p:nvGraphicFramePr>
        <p:xfrm>
          <a:off x="4497935" y="1197405"/>
          <a:ext cx="2290575" cy="25198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itle 1"/>
          <p:cNvSpPr txBox="1">
            <a:spLocks/>
          </p:cNvSpPr>
          <p:nvPr/>
        </p:nvSpPr>
        <p:spPr>
          <a:xfrm>
            <a:off x="4859331" y="1235581"/>
            <a:ext cx="1946989" cy="572644"/>
          </a:xfrm>
          <a:prstGeom prst="rect">
            <a:avLst/>
          </a:prstGeom>
          <a:noFill/>
          <a:effectLst>
            <a:outerShdw blurRad="50800" dist="38100" dir="2700000" algn="tl" rotWithShape="0">
              <a:prstClr val="black">
                <a:alpha val="40000"/>
              </a:prstClr>
            </a:outerShdw>
          </a:effectLst>
        </p:spPr>
        <p:txBody>
          <a:bodyPr vert="horz" lIns="68580" tIns="34290" rIns="68580" bIns="34290" rtlCol="0" anchor="ctr">
            <a:normAutofit fontScale="97500"/>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ctr"/>
            <a:r>
              <a:rPr lang="en-US" sz="2100" dirty="0" err="1">
                <a:latin typeface="Bookman Old Style" panose="02050604050505020204" pitchFamily="18" charset="0"/>
                <a:cs typeface="Arial" panose="020B0604020202020204" pitchFamily="34" charset="0"/>
              </a:rPr>
              <a:t>Pasal</a:t>
            </a:r>
            <a:r>
              <a:rPr lang="en-US" sz="2100" dirty="0">
                <a:latin typeface="Bookman Old Style" panose="02050604050505020204" pitchFamily="18" charset="0"/>
                <a:cs typeface="Arial" panose="020B0604020202020204" pitchFamily="34" charset="0"/>
              </a:rPr>
              <a:t> 5</a:t>
            </a:r>
          </a:p>
        </p:txBody>
      </p:sp>
    </p:spTree>
    <p:extLst>
      <p:ext uri="{BB962C8B-B14F-4D97-AF65-F5344CB8AC3E}">
        <p14:creationId xmlns:p14="http://schemas.microsoft.com/office/powerpoint/2010/main" val="293284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716" y="1311934"/>
            <a:ext cx="6070023" cy="572644"/>
          </a:xfrm>
        </p:spPr>
        <p:txBody>
          <a:bodyPr>
            <a:normAutofit fontScale="90000"/>
          </a:bodyPr>
          <a:lstStyle/>
          <a:p>
            <a:pPr algn="ctr"/>
            <a:r>
              <a:rPr lang="en-US" dirty="0">
                <a:latin typeface="Algerian" panose="04020705040A02060702" pitchFamily="82" charset="0"/>
                <a:cs typeface="Arial" panose="020B0604020202020204" pitchFamily="34" charset="0"/>
              </a:rPr>
              <a:t>TIPOLOGI </a:t>
            </a:r>
            <a:br>
              <a:rPr lang="en-US" dirty="0">
                <a:latin typeface="Algerian" panose="04020705040A02060702" pitchFamily="82" charset="0"/>
                <a:cs typeface="Arial" panose="020B0604020202020204" pitchFamily="34" charset="0"/>
              </a:rPr>
            </a:br>
            <a:r>
              <a:rPr lang="en-US" dirty="0">
                <a:latin typeface="Algerian" panose="04020705040A02060702" pitchFamily="82" charset="0"/>
                <a:cs typeface="Arial" panose="020B0604020202020204" pitchFamily="34" charset="0"/>
              </a:rPr>
              <a:t>TINDAK PIDANA </a:t>
            </a:r>
            <a:r>
              <a:rPr lang="en-US" dirty="0" err="1">
                <a:latin typeface="Algerian" panose="04020705040A02060702" pitchFamily="82" charset="0"/>
                <a:cs typeface="Arial" panose="020B0604020202020204" pitchFamily="34" charset="0"/>
              </a:rPr>
              <a:t>PENcucian</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uang</a:t>
            </a:r>
            <a:endParaRPr lang="en-US" dirty="0">
              <a:latin typeface="Algerian" panose="04020705040A02060702" pitchFamily="82"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24321139"/>
              </p:ext>
            </p:extLst>
          </p:nvPr>
        </p:nvGraphicFramePr>
        <p:xfrm>
          <a:off x="336724" y="2072803"/>
          <a:ext cx="6299081" cy="233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78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0E50AE-3412-47AA-89B5-C408C0280036}"/>
              </a:ext>
            </a:extLst>
          </p:cNvPr>
          <p:cNvSpPr txBox="1">
            <a:spLocks/>
          </p:cNvSpPr>
          <p:nvPr/>
        </p:nvSpPr>
        <p:spPr>
          <a:xfrm>
            <a:off x="222196" y="281175"/>
            <a:ext cx="6299080" cy="763525"/>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2500" lnSpcReduction="20000"/>
          </a:bodyPr>
          <a:lstStyle>
            <a:lvl1pPr algn="r" defTabSz="685800" rtl="0" eaLnBrk="1" latinLnBrk="0" hangingPunct="1">
              <a:spcBef>
                <a:spcPct val="0"/>
              </a:spcBef>
              <a:buNone/>
              <a:defRPr sz="2700" kern="1200">
                <a:solidFill>
                  <a:schemeClr val="bg1"/>
                </a:solidFill>
                <a:latin typeface="+mj-lt"/>
                <a:ea typeface="+mj-ea"/>
                <a:cs typeface="+mj-cs"/>
              </a:defRPr>
            </a:lvl1pPr>
          </a:lstStyle>
          <a:p>
            <a:pPr algn="l"/>
            <a:r>
              <a:rPr lang="en-US" dirty="0"/>
              <a:t>CONCEALMENT WITHIN BUSINESS STRUCTURE (1)</a:t>
            </a:r>
          </a:p>
        </p:txBody>
      </p:sp>
      <p:sp>
        <p:nvSpPr>
          <p:cNvPr id="5" name="Content Placeholder 2">
            <a:extLst>
              <a:ext uri="{FF2B5EF4-FFF2-40B4-BE49-F238E27FC236}">
                <a16:creationId xmlns:a16="http://schemas.microsoft.com/office/drawing/2014/main" id="{2CB77DE1-EEF8-4B21-B0AA-A05DB6C27D8A}"/>
              </a:ext>
            </a:extLst>
          </p:cNvPr>
          <p:cNvSpPr>
            <a:spLocks noGrp="1"/>
          </p:cNvSpPr>
          <p:nvPr>
            <p:ph type="ctrTitle"/>
          </p:nvPr>
        </p:nvSpPr>
        <p:spPr>
          <a:xfrm>
            <a:off x="222196" y="1197405"/>
            <a:ext cx="6566314" cy="3817625"/>
          </a:xfrm>
        </p:spPr>
        <p:txBody>
          <a:bodyPr>
            <a:normAutofit/>
          </a:bodyPr>
          <a:lstStyle/>
          <a:p>
            <a:pPr marL="0" indent="0" algn="l">
              <a:buNone/>
            </a:pPr>
            <a:r>
              <a:rPr lang="en-US" sz="1800" dirty="0"/>
              <a:t>MENYEMBUNYIKAN HASIL KEJAHATAN KE DALAM AKTIVITAS NORMAL DARI USAHA/PERUSAHAAN YG DIKENDALIKAN PARA KRIMINAL. UPAYA MEMINDAHKAN HASIL KEJAHATAN MELALUI FINANCIAL SYSTEM DG MENCAMPU</a:t>
            </a:r>
            <a:r>
              <a:rPr lang="id-ID" sz="1800" dirty="0"/>
              <a:t>R</a:t>
            </a:r>
            <a:r>
              <a:rPr lang="en-US" sz="1800" dirty="0"/>
              <a:t> </a:t>
            </a:r>
            <a:r>
              <a:rPr lang="id-ID" sz="1800" dirty="0"/>
              <a:t>PADA</a:t>
            </a:r>
            <a:r>
              <a:rPr lang="en-US" sz="1800" dirty="0"/>
              <a:t> BISNIS YG DIKONTROL  PELAKU KRIMINAL, MEMPUNYAI BEBERAPA KEUNTUNGAN: </a:t>
            </a:r>
          </a:p>
          <a:p>
            <a:pPr marL="514350" indent="-514350" algn="l">
              <a:buAutoNum type="arabicPeriod"/>
            </a:pPr>
            <a:r>
              <a:rPr lang="en-US" sz="1800" dirty="0"/>
              <a:t>MEMILIKI KONTROL YG LEBIH KUAT THD PERUSAHAAN YG DIMASUKI.</a:t>
            </a:r>
          </a:p>
          <a:p>
            <a:pPr marL="514350" indent="-514350" algn="l">
              <a:buAutoNum type="arabicPeriod"/>
            </a:pPr>
            <a:r>
              <a:rPr lang="en-US" sz="1800" dirty="0"/>
              <a:t>MENGURANGI KECURIGAAN PJK KRN TRANSAKSI TERJADI PADA REK KORPORASI BUKAN PADA REK INDIVIDU.</a:t>
            </a:r>
          </a:p>
          <a:p>
            <a:pPr marL="514350" indent="-514350" algn="l">
              <a:buAutoNum type="arabicPeriod"/>
            </a:pPr>
            <a:r>
              <a:rPr lang="en-US" sz="1800" dirty="0"/>
              <a:t>KORPORASI PUNYA ALASAN UNTUK TRANSAKSI DG BERBAGAI YURISDIKSI DAN MATA UANG, SHG MENGURANGI KECURIGAAN PJK.</a:t>
            </a:r>
          </a:p>
        </p:txBody>
      </p:sp>
    </p:spTree>
    <p:extLst>
      <p:ext uri="{BB962C8B-B14F-4D97-AF65-F5344CB8AC3E}">
        <p14:creationId xmlns:p14="http://schemas.microsoft.com/office/powerpoint/2010/main" val="247149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0E50AE-3412-47AA-89B5-C408C0280036}"/>
              </a:ext>
            </a:extLst>
          </p:cNvPr>
          <p:cNvSpPr txBox="1">
            <a:spLocks/>
          </p:cNvSpPr>
          <p:nvPr/>
        </p:nvSpPr>
        <p:spPr>
          <a:xfrm>
            <a:off x="222196" y="281175"/>
            <a:ext cx="6299080" cy="763525"/>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2500" lnSpcReduction="20000"/>
          </a:bodyPr>
          <a:lstStyle>
            <a:lvl1pPr algn="r" defTabSz="685800" rtl="0" eaLnBrk="1" latinLnBrk="0" hangingPunct="1">
              <a:spcBef>
                <a:spcPct val="0"/>
              </a:spcBef>
              <a:buNone/>
              <a:defRPr sz="2700" kern="1200">
                <a:solidFill>
                  <a:schemeClr val="bg1"/>
                </a:solidFill>
                <a:latin typeface="+mj-lt"/>
                <a:ea typeface="+mj-ea"/>
                <a:cs typeface="+mj-cs"/>
              </a:defRPr>
            </a:lvl1pPr>
          </a:lstStyle>
          <a:p>
            <a:pPr algn="l"/>
            <a:r>
              <a:rPr lang="en-US" dirty="0"/>
              <a:t>1. CONCEALMENT WITHIN BUSINESS STRUCTURE (</a:t>
            </a:r>
            <a:r>
              <a:rPr lang="id-ID" dirty="0"/>
              <a:t>2</a:t>
            </a:r>
            <a:r>
              <a:rPr lang="en-US" dirty="0"/>
              <a:t>)</a:t>
            </a:r>
          </a:p>
        </p:txBody>
      </p:sp>
      <p:sp>
        <p:nvSpPr>
          <p:cNvPr id="8" name="Content Placeholder 2">
            <a:extLst>
              <a:ext uri="{FF2B5EF4-FFF2-40B4-BE49-F238E27FC236}">
                <a16:creationId xmlns:a16="http://schemas.microsoft.com/office/drawing/2014/main" id="{0EBECEC0-5720-4249-8157-CB7D8327DC12}"/>
              </a:ext>
            </a:extLst>
          </p:cNvPr>
          <p:cNvSpPr txBox="1">
            <a:spLocks/>
          </p:cNvSpPr>
          <p:nvPr/>
        </p:nvSpPr>
        <p:spPr>
          <a:xfrm>
            <a:off x="-50262" y="1655520"/>
            <a:ext cx="6858000" cy="3946095"/>
          </a:xfrm>
          <a:prstGeom prst="rect">
            <a:avLst/>
          </a:prstGeom>
        </p:spPr>
        <p:txBody>
          <a:bodyPr vert="horz" lIns="91440" tIns="45720" rIns="91440" bIns="45720" rtlCol="0">
            <a:normAutofit/>
          </a:bodyPr>
          <a:lstStyle>
            <a:lvl1pPr marL="0" indent="0" algn="r" defTabSz="685800" rtl="0" eaLnBrk="1" latinLnBrk="0" hangingPunct="1">
              <a:spcBef>
                <a:spcPct val="20000"/>
              </a:spcBef>
              <a:buFont typeface="Arial" pitchFamily="34" charset="0"/>
              <a:buNone/>
              <a:defRPr sz="2100" b="0" i="0" kern="1200">
                <a:solidFill>
                  <a:srgbClr val="002060"/>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342900" indent="-342900" algn="l">
              <a:buFont typeface="+mj-lt"/>
              <a:buAutoNum type="arabicPeriod" startAt="4"/>
            </a:pPr>
            <a:r>
              <a:rPr lang="en-US" sz="1800" dirty="0">
                <a:solidFill>
                  <a:schemeClr val="bg1"/>
                </a:solidFill>
              </a:rPr>
              <a:t>KALAU YG DIMASUKI OLEH HASIL KEJAHATAN ADALAH CASH-INTENSIVE BUSINESS SEPERTI RESTAURANT, CASINO, POM BENSIN, CHAINSTORE,  KECURIGAAN BANK AKAN BERKURANG.</a:t>
            </a:r>
            <a:endParaRPr lang="id-ID" sz="1800" dirty="0">
              <a:solidFill>
                <a:schemeClr val="bg1"/>
              </a:solidFill>
            </a:endParaRPr>
          </a:p>
          <a:p>
            <a:pPr marL="342900" indent="-342900" algn="l">
              <a:buFont typeface="+mj-lt"/>
              <a:buAutoNum type="arabicPeriod" startAt="4"/>
            </a:pPr>
            <a:r>
              <a:rPr lang="en-US" sz="1800" dirty="0">
                <a:solidFill>
                  <a:schemeClr val="bg1"/>
                </a:solidFill>
              </a:rPr>
              <a:t>HUB. ANTARA KRIMINAL DG KORPORASI DPT DISEMBUNYIKAN PADA STRUKTUR PERUSAHAAN. UNTUK REK PRIBADI BIASANYA DIMINTA INFORMASI YG SPESIFIK MENGENAI YBS.</a:t>
            </a:r>
            <a:endParaRPr lang="id-ID" sz="1800" dirty="0">
              <a:solidFill>
                <a:schemeClr val="bg1"/>
              </a:solidFill>
            </a:endParaRPr>
          </a:p>
          <a:p>
            <a:pPr marL="342900" indent="-342900" algn="l">
              <a:buFont typeface="+mj-lt"/>
              <a:buAutoNum type="arabicPeriod" startAt="4"/>
            </a:pPr>
            <a:r>
              <a:rPr lang="en-US" sz="1800" dirty="0">
                <a:solidFill>
                  <a:schemeClr val="bg1"/>
                </a:solidFill>
              </a:rPr>
              <a:t>BIAYA MENDIRIKAN PERUSAHAAN MUDAH DG AGENT YG TERSEBAR DI SELURUH DUNIA YG MEMUDAHKAN TERJADINYA MODUS INI.</a:t>
            </a:r>
          </a:p>
        </p:txBody>
      </p:sp>
    </p:spTree>
    <p:extLst>
      <p:ext uri="{BB962C8B-B14F-4D97-AF65-F5344CB8AC3E}">
        <p14:creationId xmlns:p14="http://schemas.microsoft.com/office/powerpoint/2010/main" val="36536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0E50AE-3412-47AA-89B5-C408C0280036}"/>
              </a:ext>
            </a:extLst>
          </p:cNvPr>
          <p:cNvSpPr txBox="1">
            <a:spLocks/>
          </p:cNvSpPr>
          <p:nvPr/>
        </p:nvSpPr>
        <p:spPr>
          <a:xfrm>
            <a:off x="222196" y="281175"/>
            <a:ext cx="6299080" cy="763525"/>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685800" rtl="0" eaLnBrk="1" latinLnBrk="0" hangingPunct="1">
              <a:spcBef>
                <a:spcPct val="0"/>
              </a:spcBef>
              <a:buNone/>
              <a:defRPr sz="2700" kern="1200">
                <a:solidFill>
                  <a:schemeClr val="bg1"/>
                </a:solidFill>
                <a:latin typeface="+mj-lt"/>
                <a:ea typeface="+mj-ea"/>
                <a:cs typeface="+mj-cs"/>
              </a:defRPr>
            </a:lvl1pPr>
          </a:lstStyle>
          <a:p>
            <a:pPr algn="l"/>
            <a:r>
              <a:rPr lang="en-US" dirty="0"/>
              <a:t>C</a:t>
            </a:r>
            <a:r>
              <a:rPr lang="id-ID" dirty="0"/>
              <a:t>ontoh Kasus</a:t>
            </a:r>
            <a:endParaRPr lang="en-US" dirty="0"/>
          </a:p>
        </p:txBody>
      </p:sp>
      <p:sp>
        <p:nvSpPr>
          <p:cNvPr id="8" name="Content Placeholder 2">
            <a:extLst>
              <a:ext uri="{FF2B5EF4-FFF2-40B4-BE49-F238E27FC236}">
                <a16:creationId xmlns:a16="http://schemas.microsoft.com/office/drawing/2014/main" id="{0EBECEC0-5720-4249-8157-CB7D8327DC12}"/>
              </a:ext>
            </a:extLst>
          </p:cNvPr>
          <p:cNvSpPr txBox="1">
            <a:spLocks/>
          </p:cNvSpPr>
          <p:nvPr/>
        </p:nvSpPr>
        <p:spPr>
          <a:xfrm>
            <a:off x="69490" y="1502815"/>
            <a:ext cx="6858000" cy="2443280"/>
          </a:xfrm>
          <a:prstGeom prst="rect">
            <a:avLst/>
          </a:prstGeom>
        </p:spPr>
        <p:txBody>
          <a:bodyPr vert="horz" lIns="91440" tIns="45720" rIns="91440" bIns="45720" rtlCol="0">
            <a:normAutofit/>
          </a:bodyPr>
          <a:lstStyle>
            <a:lvl1pPr marL="0" indent="0" algn="r" defTabSz="685800" rtl="0" eaLnBrk="1" latinLnBrk="0" hangingPunct="1">
              <a:spcBef>
                <a:spcPct val="20000"/>
              </a:spcBef>
              <a:buFont typeface="Arial" pitchFamily="34" charset="0"/>
              <a:buNone/>
              <a:defRPr sz="2100" b="0" i="0" kern="1200">
                <a:solidFill>
                  <a:srgbClr val="002060"/>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gn="l"/>
            <a:r>
              <a:rPr lang="en-US" sz="1800" dirty="0">
                <a:solidFill>
                  <a:schemeClr val="bg1"/>
                </a:solidFill>
              </a:rPr>
              <a:t>KASUS TIPIKOR DAN TPPU ATAS NAMA NAZARUDDIN YG MENGGUNAKAN BERBAGAI PERUSAHAAN UTK MELAKUKAN TPPU. </a:t>
            </a:r>
          </a:p>
        </p:txBody>
      </p:sp>
    </p:spTree>
    <p:extLst>
      <p:ext uri="{BB962C8B-B14F-4D97-AF65-F5344CB8AC3E}">
        <p14:creationId xmlns:p14="http://schemas.microsoft.com/office/powerpoint/2010/main" val="375325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253" y="739290"/>
            <a:ext cx="6070023" cy="572644"/>
          </a:xfrm>
        </p:spPr>
        <p:txBody>
          <a:bodyPr>
            <a:normAutofit fontScale="90000"/>
          </a:bodyPr>
          <a:lstStyle/>
          <a:p>
            <a:pPr algn="ctr"/>
            <a:r>
              <a:rPr lang="en-US" dirty="0" err="1">
                <a:latin typeface="Algerian" panose="04020705040A02060702" pitchFamily="82" charset="0"/>
                <a:cs typeface="Arial" panose="020B0604020202020204" pitchFamily="34" charset="0"/>
              </a:rPr>
              <a:t>Karakteristik</a:t>
            </a:r>
            <a:br>
              <a:rPr lang="en-US" dirty="0">
                <a:latin typeface="Algerian" panose="04020705040A02060702" pitchFamily="82" charset="0"/>
                <a:cs typeface="Arial" panose="020B0604020202020204" pitchFamily="34" charset="0"/>
              </a:rPr>
            </a:br>
            <a:r>
              <a:rPr lang="en-US" dirty="0" err="1">
                <a:latin typeface="Algerian" panose="04020705040A02060702" pitchFamily="82" charset="0"/>
                <a:cs typeface="Arial" panose="020B0604020202020204" pitchFamily="34" charset="0"/>
              </a:rPr>
              <a:t>Tindak</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Pidana</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Pencucian</a:t>
            </a:r>
            <a:r>
              <a:rPr lang="en-US" dirty="0">
                <a:latin typeface="Algerian" panose="04020705040A02060702" pitchFamily="82" charset="0"/>
                <a:cs typeface="Arial" panose="020B0604020202020204" pitchFamily="34" charset="0"/>
              </a:rPr>
              <a:t> </a:t>
            </a:r>
            <a:r>
              <a:rPr lang="en-US" dirty="0" err="1">
                <a:latin typeface="Algerian" panose="04020705040A02060702" pitchFamily="82" charset="0"/>
                <a:cs typeface="Arial" panose="020B0604020202020204" pitchFamily="34" charset="0"/>
              </a:rPr>
              <a:t>uang</a:t>
            </a:r>
            <a:endParaRPr lang="en-US"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4459759" y="1426463"/>
            <a:ext cx="2176046" cy="2863219"/>
          </a:xfrm>
        </p:spPr>
        <p:style>
          <a:lnRef idx="0">
            <a:scrgbClr r="0" g="0" b="0"/>
          </a:lnRef>
          <a:fillRef idx="1003">
            <a:schemeClr val="lt2"/>
          </a:fillRef>
          <a:effectRef idx="0">
            <a:scrgbClr r="0" g="0" b="0"/>
          </a:effectRef>
          <a:fontRef idx="major"/>
        </p:style>
        <p:txBody>
          <a:bodyPr>
            <a:noAutofit/>
          </a:bodyPr>
          <a:lstStyle/>
          <a:p>
            <a:pPr algn="ctr"/>
            <a:r>
              <a:rPr lang="en-US" sz="1800" dirty="0">
                <a:solidFill>
                  <a:schemeClr val="tx1"/>
                </a:solidFill>
                <a:latin typeface="Algerian" panose="04020705040A02060702" pitchFamily="82" charset="0"/>
              </a:rPr>
              <a:t>UU </a:t>
            </a:r>
            <a:r>
              <a:rPr lang="en-US" sz="1800" dirty="0" err="1">
                <a:solidFill>
                  <a:schemeClr val="tx1"/>
                </a:solidFill>
                <a:latin typeface="Algerian" panose="04020705040A02060702" pitchFamily="82" charset="0"/>
              </a:rPr>
              <a:t>Nomor</a:t>
            </a:r>
            <a:r>
              <a:rPr lang="en-US" sz="1800" dirty="0">
                <a:solidFill>
                  <a:schemeClr val="tx1"/>
                </a:solidFill>
                <a:latin typeface="Algerian" panose="04020705040A02060702" pitchFamily="82" charset="0"/>
              </a:rPr>
              <a:t> 8 </a:t>
            </a:r>
            <a:r>
              <a:rPr lang="en-US" sz="1800" dirty="0" err="1">
                <a:solidFill>
                  <a:schemeClr val="tx1"/>
                </a:solidFill>
                <a:latin typeface="Algerian" panose="04020705040A02060702" pitchFamily="82" charset="0"/>
              </a:rPr>
              <a:t>Tahun</a:t>
            </a:r>
            <a:r>
              <a:rPr lang="en-US" sz="1800" dirty="0">
                <a:solidFill>
                  <a:schemeClr val="tx1"/>
                </a:solidFill>
                <a:latin typeface="Algerian" panose="04020705040A02060702" pitchFamily="82" charset="0"/>
              </a:rPr>
              <a:t> 2010 </a:t>
            </a:r>
            <a:r>
              <a:rPr lang="en-US" sz="1800" dirty="0" err="1">
                <a:solidFill>
                  <a:schemeClr val="tx1"/>
                </a:solidFill>
                <a:latin typeface="Algerian" panose="04020705040A02060702" pitchFamily="82" charset="0"/>
              </a:rPr>
              <a:t>tentang</a:t>
            </a:r>
            <a:r>
              <a:rPr lang="en-US" sz="1800" dirty="0">
                <a:solidFill>
                  <a:schemeClr val="tx1"/>
                </a:solidFill>
                <a:latin typeface="Algerian" panose="04020705040A02060702" pitchFamily="82" charset="0"/>
              </a:rPr>
              <a:t> </a:t>
            </a:r>
            <a:r>
              <a:rPr lang="en-US" sz="1800" dirty="0" err="1">
                <a:solidFill>
                  <a:schemeClr val="tx1"/>
                </a:solidFill>
                <a:latin typeface="Algerian" panose="04020705040A02060702" pitchFamily="82" charset="0"/>
              </a:rPr>
              <a:t>Pencegahan</a:t>
            </a:r>
            <a:r>
              <a:rPr lang="en-US" sz="1800" dirty="0">
                <a:solidFill>
                  <a:schemeClr val="tx1"/>
                </a:solidFill>
                <a:latin typeface="Algerian" panose="04020705040A02060702" pitchFamily="82" charset="0"/>
              </a:rPr>
              <a:t> </a:t>
            </a:r>
            <a:r>
              <a:rPr lang="en-US" sz="1800" dirty="0" err="1">
                <a:solidFill>
                  <a:schemeClr val="tx1"/>
                </a:solidFill>
                <a:latin typeface="Algerian" panose="04020705040A02060702" pitchFamily="82" charset="0"/>
              </a:rPr>
              <a:t>Pemberantasan</a:t>
            </a:r>
            <a:r>
              <a:rPr lang="en-US" sz="1800" dirty="0">
                <a:solidFill>
                  <a:schemeClr val="tx1"/>
                </a:solidFill>
                <a:latin typeface="Algerian" panose="04020705040A02060702" pitchFamily="82" charset="0"/>
              </a:rPr>
              <a:t> </a:t>
            </a:r>
            <a:r>
              <a:rPr lang="en-US" sz="1800" dirty="0" err="1">
                <a:solidFill>
                  <a:schemeClr val="tx1"/>
                </a:solidFill>
                <a:latin typeface="Algerian" panose="04020705040A02060702" pitchFamily="82" charset="0"/>
              </a:rPr>
              <a:t>Tindak</a:t>
            </a:r>
            <a:r>
              <a:rPr lang="en-US" sz="1800" dirty="0">
                <a:solidFill>
                  <a:schemeClr val="tx1"/>
                </a:solidFill>
                <a:latin typeface="Algerian" panose="04020705040A02060702" pitchFamily="82" charset="0"/>
              </a:rPr>
              <a:t> </a:t>
            </a:r>
            <a:r>
              <a:rPr lang="en-US" sz="1800" dirty="0" err="1">
                <a:solidFill>
                  <a:schemeClr val="tx1"/>
                </a:solidFill>
                <a:latin typeface="Algerian" panose="04020705040A02060702" pitchFamily="82" charset="0"/>
              </a:rPr>
              <a:t>Pidana</a:t>
            </a:r>
            <a:r>
              <a:rPr lang="en-US" sz="1800" dirty="0">
                <a:solidFill>
                  <a:schemeClr val="tx1"/>
                </a:solidFill>
                <a:latin typeface="Algerian" panose="04020705040A02060702" pitchFamily="82" charset="0"/>
              </a:rPr>
              <a:t> </a:t>
            </a:r>
            <a:r>
              <a:rPr lang="en-US" sz="1800" dirty="0" err="1">
                <a:solidFill>
                  <a:schemeClr val="tx1"/>
                </a:solidFill>
                <a:latin typeface="Algerian" panose="04020705040A02060702" pitchFamily="82" charset="0"/>
              </a:rPr>
              <a:t>Pencucian</a:t>
            </a:r>
            <a:endParaRPr lang="en-US" sz="1800" dirty="0">
              <a:solidFill>
                <a:schemeClr val="tx1"/>
              </a:solidFill>
              <a:latin typeface="Algerian" panose="04020705040A02060702" pitchFamily="82" charset="0"/>
            </a:endParaRPr>
          </a:p>
          <a:p>
            <a:pPr algn="ctr"/>
            <a:r>
              <a:rPr lang="en-US" sz="1800" dirty="0" err="1">
                <a:solidFill>
                  <a:schemeClr val="tx1"/>
                </a:solidFill>
                <a:latin typeface="Algerian" panose="04020705040A02060702" pitchFamily="82" charset="0"/>
              </a:rPr>
              <a:t>Pasal</a:t>
            </a:r>
            <a:r>
              <a:rPr lang="en-US" sz="1800" dirty="0">
                <a:solidFill>
                  <a:schemeClr val="tx1"/>
                </a:solidFill>
                <a:latin typeface="Algerian" panose="04020705040A02060702" pitchFamily="82" charset="0"/>
              </a:rPr>
              <a:t> 3, </a:t>
            </a:r>
            <a:r>
              <a:rPr lang="en-US" sz="1800" dirty="0" err="1">
                <a:solidFill>
                  <a:schemeClr val="tx1"/>
                </a:solidFill>
                <a:latin typeface="Algerian" panose="04020705040A02060702" pitchFamily="82" charset="0"/>
              </a:rPr>
              <a:t>Pasal</a:t>
            </a:r>
            <a:r>
              <a:rPr lang="en-US" sz="1800" dirty="0">
                <a:solidFill>
                  <a:schemeClr val="tx1"/>
                </a:solidFill>
                <a:latin typeface="Algerian" panose="04020705040A02060702" pitchFamily="82" charset="0"/>
              </a:rPr>
              <a:t> 4, </a:t>
            </a:r>
            <a:r>
              <a:rPr lang="en-US" sz="1800" dirty="0" err="1">
                <a:solidFill>
                  <a:schemeClr val="tx1"/>
                </a:solidFill>
                <a:latin typeface="Algerian" panose="04020705040A02060702" pitchFamily="82" charset="0"/>
              </a:rPr>
              <a:t>Pasal</a:t>
            </a:r>
            <a:r>
              <a:rPr lang="en-US" sz="1800" dirty="0">
                <a:solidFill>
                  <a:schemeClr val="tx1"/>
                </a:solidFill>
                <a:latin typeface="Algerian" panose="04020705040A02060702" pitchFamily="82" charset="0"/>
              </a:rPr>
              <a:t> 5</a:t>
            </a:r>
          </a:p>
        </p:txBody>
      </p:sp>
      <p:graphicFrame>
        <p:nvGraphicFramePr>
          <p:cNvPr id="4" name="Diagram 3"/>
          <p:cNvGraphicFramePr/>
          <p:nvPr>
            <p:extLst>
              <p:ext uri="{D42A27DB-BD31-4B8C-83A1-F6EECF244321}">
                <p14:modId xmlns:p14="http://schemas.microsoft.com/office/powerpoint/2010/main" val="232992602"/>
              </p:ext>
            </p:extLst>
          </p:nvPr>
        </p:nvGraphicFramePr>
        <p:xfrm>
          <a:off x="-6862" y="1356210"/>
          <a:ext cx="4237564" cy="2589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9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1253" y="1502816"/>
            <a:ext cx="6070023" cy="2443280"/>
          </a:xfrm>
        </p:spPr>
        <p:txBody>
          <a:bodyPr/>
          <a:lstStyle/>
          <a:p>
            <a:pPr algn="l"/>
            <a:r>
              <a:rPr lang="en-US" dirty="0"/>
              <a:t>2. MISUSE OF LEGITIMATE BUSINESS</a:t>
            </a:r>
          </a:p>
        </p:txBody>
      </p:sp>
    </p:spTree>
    <p:extLst>
      <p:ext uri="{BB962C8B-B14F-4D97-AF65-F5344CB8AC3E}">
        <p14:creationId xmlns:p14="http://schemas.microsoft.com/office/powerpoint/2010/main" val="678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LEGITIMATE BUSINESS </a:t>
            </a:r>
          </a:p>
        </p:txBody>
      </p:sp>
      <p:sp>
        <p:nvSpPr>
          <p:cNvPr id="3" name="Content Placeholder 2"/>
          <p:cNvSpPr>
            <a:spLocks noGrp="1"/>
          </p:cNvSpPr>
          <p:nvPr>
            <p:ph idx="1"/>
          </p:nvPr>
        </p:nvSpPr>
        <p:spPr/>
        <p:txBody>
          <a:bodyPr>
            <a:normAutofit fontScale="77500" lnSpcReduction="20000"/>
          </a:bodyPr>
          <a:lstStyle/>
          <a:p>
            <a:pPr marL="289322" indent="-289322">
              <a:buAutoNum type="arabicPeriod"/>
            </a:pPr>
            <a:r>
              <a:rPr lang="en-US" dirty="0"/>
              <a:t>PELAKU MSENGGUNAKAN  USAHA/KORPORASI YG ADA TANPA SEPENGETAHUANNYA.</a:t>
            </a:r>
          </a:p>
          <a:p>
            <a:pPr marL="289322" indent="-289322">
              <a:buAutoNum type="arabicPeriod"/>
            </a:pPr>
            <a:r>
              <a:rPr lang="en-US" dirty="0"/>
              <a:t>TERUTAMA TERJADI P</a:t>
            </a:r>
            <a:r>
              <a:rPr lang="id-ID" dirty="0"/>
              <a:t>ADA</a:t>
            </a:r>
            <a:r>
              <a:rPr lang="en-US" dirty="0"/>
              <a:t> NON PJK</a:t>
            </a:r>
          </a:p>
          <a:p>
            <a:pPr marL="0" indent="0">
              <a:buNone/>
            </a:pPr>
            <a:r>
              <a:rPr lang="en-US" dirty="0"/>
              <a:t>MANFAAT MODUS INI:</a:t>
            </a:r>
          </a:p>
          <a:p>
            <a:pPr marL="289322" indent="-289322">
              <a:buAutoNum type="arabicPeriod"/>
            </a:pPr>
            <a:r>
              <a:rPr lang="en-US" dirty="0"/>
              <a:t>UANG DIDUGA BERASAL DARI KORPORASI BUKAN DARI INDIVIDU</a:t>
            </a:r>
          </a:p>
          <a:p>
            <a:pPr marL="289322" indent="-289322">
              <a:buAutoNum type="arabicPeriod"/>
            </a:pPr>
            <a:r>
              <a:rPr lang="en-US" dirty="0"/>
              <a:t>ADAKALANYA MEMANFAATKAN LAWYER DAN AKUNTAN.</a:t>
            </a:r>
          </a:p>
          <a:p>
            <a:pPr marL="0" indent="0">
              <a:buNone/>
            </a:pPr>
            <a:endParaRPr lang="en-US" dirty="0"/>
          </a:p>
          <a:p>
            <a:pPr marL="0" indent="0">
              <a:buNone/>
            </a:pPr>
            <a:r>
              <a:rPr lang="en-US" dirty="0"/>
              <a:t>DAMPAK: KALAU TERUNGKAP AKAN MERUSAK REPUTASI PERUSAHAAN.</a:t>
            </a:r>
          </a:p>
        </p:txBody>
      </p:sp>
    </p:spTree>
    <p:extLst>
      <p:ext uri="{BB962C8B-B14F-4D97-AF65-F5344CB8AC3E}">
        <p14:creationId xmlns:p14="http://schemas.microsoft.com/office/powerpoint/2010/main" val="346842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CONTOH KASUS</a:t>
            </a:r>
          </a:p>
        </p:txBody>
      </p:sp>
      <p:sp>
        <p:nvSpPr>
          <p:cNvPr id="3" name="Content Placeholder 2"/>
          <p:cNvSpPr>
            <a:spLocks noGrp="1"/>
          </p:cNvSpPr>
          <p:nvPr>
            <p:ph idx="1"/>
          </p:nvPr>
        </p:nvSpPr>
        <p:spPr/>
        <p:txBody>
          <a:bodyPr>
            <a:normAutofit fontScale="92500" lnSpcReduction="10000"/>
          </a:bodyPr>
          <a:lstStyle/>
          <a:p>
            <a:pPr marL="289322" indent="-289322">
              <a:buAutoNum type="arabicPeriod"/>
            </a:pPr>
            <a:r>
              <a:rPr lang="en-US" dirty="0"/>
              <a:t>PINJAMAN PEER TO PEER LENDING MELALUI PERUSAHAAN FINTECH YG PEMILIK DANA DAN PEMINJAM DANA TIDAK SALING KENAL.</a:t>
            </a:r>
          </a:p>
          <a:p>
            <a:pPr marL="289322" indent="-289322">
              <a:buAutoNum type="arabicPeriod"/>
            </a:pPr>
            <a:r>
              <a:rPr lang="en-US" dirty="0"/>
              <a:t>KASUS YG DIKENAL D</a:t>
            </a:r>
            <a:r>
              <a:rPr lang="id-ID" dirty="0"/>
              <a:t>ENGAN</a:t>
            </a:r>
            <a:r>
              <a:rPr lang="en-US" dirty="0"/>
              <a:t> NAMA CUCKO SMURFING, MISALNYA MENGIRIM DANA HASIL NARKOBA D</a:t>
            </a:r>
            <a:r>
              <a:rPr lang="id-ID" dirty="0"/>
              <a:t>ARI</a:t>
            </a:r>
            <a:r>
              <a:rPr lang="en-US" dirty="0"/>
              <a:t> L</a:t>
            </a:r>
            <a:r>
              <a:rPr lang="id-ID" dirty="0"/>
              <a:t>UAR NEGERI</a:t>
            </a:r>
            <a:r>
              <a:rPr lang="en-US" dirty="0"/>
              <a:t> KE D</a:t>
            </a:r>
            <a:r>
              <a:rPr lang="id-ID" dirty="0"/>
              <a:t>ALAM NEGERI</a:t>
            </a:r>
            <a:r>
              <a:rPr lang="en-US" dirty="0"/>
              <a:t> D</a:t>
            </a:r>
            <a:r>
              <a:rPr lang="id-ID" dirty="0"/>
              <a:t>ENGAN</a:t>
            </a:r>
            <a:r>
              <a:rPr lang="en-US" dirty="0"/>
              <a:t> MENGGUNAKAN MONEY CHANGER/MONEY REMITTENCE. MENGIRIMKAN DANA HASIL KORUPSI DR L</a:t>
            </a:r>
            <a:r>
              <a:rPr lang="id-ID" dirty="0"/>
              <a:t>UAR NEGERI</a:t>
            </a:r>
            <a:r>
              <a:rPr lang="en-US" dirty="0"/>
              <a:t> KE D</a:t>
            </a:r>
            <a:r>
              <a:rPr lang="id-ID" dirty="0"/>
              <a:t>ALAM NEGERI</a:t>
            </a:r>
            <a:r>
              <a:rPr lang="en-US" dirty="0"/>
              <a:t> MELALUI REKENING KBRI .</a:t>
            </a:r>
          </a:p>
        </p:txBody>
      </p:sp>
    </p:spTree>
    <p:extLst>
      <p:ext uri="{BB962C8B-B14F-4D97-AF65-F5344CB8AC3E}">
        <p14:creationId xmlns:p14="http://schemas.microsoft.com/office/powerpoint/2010/main" val="407867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3. USE OF FALSE IDENTITIES, DOCUMENTS AND STRAW MEN</a:t>
            </a:r>
          </a:p>
        </p:txBody>
      </p:sp>
      <p:sp>
        <p:nvSpPr>
          <p:cNvPr id="5" name="Subtitle 4"/>
          <p:cNvSpPr>
            <a:spLocks noGrp="1"/>
          </p:cNvSpPr>
          <p:nvPr>
            <p:ph type="subTitle" idx="1"/>
          </p:nvPr>
        </p:nvSpPr>
        <p:spPr/>
        <p:txBody>
          <a:bodyPr/>
          <a:lstStyle/>
          <a:p>
            <a:r>
              <a:rPr lang="en-US" dirty="0"/>
              <a:t>BANYAK TERJADI DI INDONESIA</a:t>
            </a:r>
          </a:p>
        </p:txBody>
      </p:sp>
    </p:spTree>
    <p:extLst>
      <p:ext uri="{BB962C8B-B14F-4D97-AF65-F5344CB8AC3E}">
        <p14:creationId xmlns:p14="http://schemas.microsoft.com/office/powerpoint/2010/main" val="326033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FALSE IDENTITIES</a:t>
            </a:r>
          </a:p>
        </p:txBody>
      </p:sp>
      <p:sp>
        <p:nvSpPr>
          <p:cNvPr id="3" name="Content Placeholder 2"/>
          <p:cNvSpPr>
            <a:spLocks noGrp="1"/>
          </p:cNvSpPr>
          <p:nvPr>
            <p:ph idx="1"/>
          </p:nvPr>
        </p:nvSpPr>
        <p:spPr/>
        <p:txBody>
          <a:bodyPr>
            <a:normAutofit fontScale="77500" lnSpcReduction="20000"/>
          </a:bodyPr>
          <a:lstStyle/>
          <a:p>
            <a:pPr marL="289322" indent="-289322">
              <a:buAutoNum type="arabicPeriod"/>
            </a:pPr>
            <a:r>
              <a:rPr lang="en-US" dirty="0"/>
              <a:t>TERKAIT D</a:t>
            </a:r>
            <a:r>
              <a:rPr lang="id-ID" dirty="0"/>
              <a:t>ENGAN</a:t>
            </a:r>
            <a:r>
              <a:rPr lang="en-US" dirty="0"/>
              <a:t> ADMINISTRASI KEPENDUDUKAN YG KURANG BAIK SEPERTI BELUM ADANYA SINGLE ID.</a:t>
            </a:r>
          </a:p>
          <a:p>
            <a:pPr marL="289322" indent="-289322">
              <a:buAutoNum type="arabicPeriod"/>
            </a:pPr>
            <a:r>
              <a:rPr lang="en-US" dirty="0"/>
              <a:t>MENGGUNAKAN STRAWMAN YG AKAN MENGURANGI NILAI INTELLIGENCE., KRN TDK TERLIHAT HUBUNGANNYA DG ORGANISASI KRIMINAL.</a:t>
            </a:r>
          </a:p>
          <a:p>
            <a:pPr marL="289322" indent="-289322">
              <a:buAutoNum type="arabicPeriod"/>
            </a:pPr>
            <a:r>
              <a:rPr lang="en-US" dirty="0"/>
              <a:t>IDENTITAS PALSU MEMUTUSKAN HUBUNGAN ANTARA PELAKU KRIMINAL DG HASIL KEJAHATAN DAN AKHIRNYA SETELAH DIPIDANA IA DPT MENIKMATI HASIL KEJAHATAN.</a:t>
            </a:r>
          </a:p>
          <a:p>
            <a:pPr marL="289322" indent="-289322">
              <a:buAutoNum type="arabicPeriod"/>
            </a:pPr>
            <a:r>
              <a:rPr lang="en-US" dirty="0"/>
              <a:t>DOKUMEN PALSU DIPAKAI UTK:  MELAKUKAN TINDAK PIDANA, , MENUTUPI UPAYA PENCUCIAN UANG DAN UPAYA UNTUK “MELEGALISIR” MASUKNYA DANA KE LEMBAGA KEUANGAN.</a:t>
            </a:r>
          </a:p>
        </p:txBody>
      </p:sp>
    </p:spTree>
    <p:extLst>
      <p:ext uri="{BB962C8B-B14F-4D97-AF65-F5344CB8AC3E}">
        <p14:creationId xmlns:p14="http://schemas.microsoft.com/office/powerpoint/2010/main" val="94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CONTOH KASUS</a:t>
            </a:r>
          </a:p>
        </p:txBody>
      </p:sp>
      <p:sp>
        <p:nvSpPr>
          <p:cNvPr id="3" name="Content Placeholder 2"/>
          <p:cNvSpPr>
            <a:spLocks noGrp="1"/>
          </p:cNvSpPr>
          <p:nvPr>
            <p:ph idx="1"/>
          </p:nvPr>
        </p:nvSpPr>
        <p:spPr/>
        <p:txBody>
          <a:bodyPr/>
          <a:lstStyle/>
          <a:p>
            <a:pPr marL="289322" indent="-289322">
              <a:buAutoNum type="arabicPeriod"/>
            </a:pPr>
            <a:r>
              <a:rPr lang="en-US" dirty="0"/>
              <a:t>KASUS AND</a:t>
            </a:r>
            <a:r>
              <a:rPr lang="id-ID" dirty="0"/>
              <a:t>IKA GUMILANG</a:t>
            </a:r>
            <a:r>
              <a:rPr lang="en-US" dirty="0"/>
              <a:t> YG MENERIMA HASIL TP PERBANKAN DARI M</a:t>
            </a:r>
            <a:r>
              <a:rPr lang="id-ID" dirty="0"/>
              <a:t>ALINDA DEE</a:t>
            </a:r>
            <a:r>
              <a:rPr lang="en-US" dirty="0"/>
              <a:t> YG TERJADI DI CITIBANK DG MENGGUNAKAN 7 KTP YG SEBAGIAN BESAR PALSU.</a:t>
            </a:r>
          </a:p>
          <a:p>
            <a:pPr marL="289322" indent="-289322">
              <a:buAutoNum type="arabicPeriod"/>
            </a:pPr>
            <a:endParaRPr lang="en-US" dirty="0"/>
          </a:p>
        </p:txBody>
      </p:sp>
    </p:spTree>
    <p:extLst>
      <p:ext uri="{BB962C8B-B14F-4D97-AF65-F5344CB8AC3E}">
        <p14:creationId xmlns:p14="http://schemas.microsoft.com/office/powerpoint/2010/main" val="88672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4. EXPLOITATION OF INTERNATIONAL JURISDICTION ISSUE</a:t>
            </a:r>
          </a:p>
        </p:txBody>
      </p:sp>
    </p:spTree>
    <p:extLst>
      <p:ext uri="{BB962C8B-B14F-4D97-AF65-F5344CB8AC3E}">
        <p14:creationId xmlns:p14="http://schemas.microsoft.com/office/powerpoint/2010/main" val="3052502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EXPLOITATION OF INTERNATIONAL JURISDICTIONAL ISSUE</a:t>
            </a:r>
          </a:p>
        </p:txBody>
      </p:sp>
      <p:sp>
        <p:nvSpPr>
          <p:cNvPr id="4" name="Content Placeholder 3"/>
          <p:cNvSpPr>
            <a:spLocks noGrp="1"/>
          </p:cNvSpPr>
          <p:nvPr>
            <p:ph idx="1"/>
          </p:nvPr>
        </p:nvSpPr>
        <p:spPr/>
        <p:txBody>
          <a:bodyPr>
            <a:normAutofit fontScale="62500" lnSpcReduction="20000"/>
          </a:bodyPr>
          <a:lstStyle/>
          <a:p>
            <a:pPr marL="289322" indent="-289322">
              <a:buAutoNum type="arabicPeriod"/>
            </a:pPr>
            <a:r>
              <a:rPr lang="en-US" dirty="0"/>
              <a:t>PELAKU TPPU MEMANFAATKAN PERBEDAAN P</a:t>
            </a:r>
            <a:r>
              <a:rPr lang="id-ID" dirty="0"/>
              <a:t>ADA</a:t>
            </a:r>
            <a:r>
              <a:rPr lang="en-US" dirty="0"/>
              <a:t> BERBAGAI NEGERI MELIPUTI: KETENTUAN RAHASIA BANK, PERSYARATAN IDENTIFIKASI (SINGLE ID), KETERBUKAAN, PERPAJAKAN, PENDIRIAN PERUSAHAAN  DAN PEMBATASAN MATA UANG.</a:t>
            </a:r>
          </a:p>
          <a:p>
            <a:pPr marL="289322" indent="-289322">
              <a:buAutoNum type="arabicPeriod"/>
            </a:pPr>
            <a:r>
              <a:rPr lang="en-US" dirty="0"/>
              <a:t>MAKIN  BANYAK KESULITAN DAN PERBEDAAN YG ADA, MAKIN SULIT  DAN TIDAK SUKSES PENEGAK HUKUM UTK MEMBUKTIKAN </a:t>
            </a:r>
            <a:r>
              <a:rPr lang="id-ID" dirty="0"/>
              <a:t>KETERKAITAN</a:t>
            </a:r>
            <a:r>
              <a:rPr lang="en-US" dirty="0"/>
              <a:t> ANTARA PELAKU DAN ASETNYA.</a:t>
            </a:r>
          </a:p>
          <a:p>
            <a:pPr marL="289322" indent="-289322">
              <a:buAutoNum type="arabicPeriod"/>
            </a:pPr>
            <a:r>
              <a:rPr lang="en-US" dirty="0"/>
              <a:t>D</a:t>
            </a:r>
            <a:r>
              <a:rPr lang="id-ID" dirty="0"/>
              <a:t>ENGAN</a:t>
            </a:r>
            <a:r>
              <a:rPr lang="en-US" dirty="0"/>
              <a:t> ADANYA GLOBALISASI TRANSAKSI  DAN PRODUK PERBANKAN MAKIN MEMUDAHKAN BERPINDAHNYA HASIL KEJ</a:t>
            </a:r>
            <a:r>
              <a:rPr lang="id-ID" dirty="0"/>
              <a:t>A</a:t>
            </a:r>
            <a:r>
              <a:rPr lang="en-US" dirty="0"/>
              <a:t>HATAN KE NEGARA LAIN D</a:t>
            </a:r>
            <a:r>
              <a:rPr lang="id-ID" dirty="0"/>
              <a:t>ENGAN</a:t>
            </a:r>
            <a:r>
              <a:rPr lang="en-US" dirty="0"/>
              <a:t> BIAYA MURAH AKAN MEMPERSULIT DAN MEMBUAT MAHAL BIAYA PENYIDIKAN </a:t>
            </a:r>
            <a:r>
              <a:rPr lang="id-ID" dirty="0"/>
              <a:t>OLEH</a:t>
            </a:r>
            <a:r>
              <a:rPr lang="en-US" dirty="0"/>
              <a:t> PENEGAK HUKUM.</a:t>
            </a:r>
          </a:p>
          <a:p>
            <a:pPr marL="289322" indent="-289322">
              <a:buAutoNum type="arabicPeriod"/>
            </a:pPr>
            <a:endParaRPr lang="en-US" dirty="0"/>
          </a:p>
          <a:p>
            <a:pPr marL="0" indent="0">
              <a:buNone/>
            </a:pPr>
            <a:r>
              <a:rPr lang="en-US" dirty="0"/>
              <a:t> </a:t>
            </a:r>
          </a:p>
        </p:txBody>
      </p:sp>
    </p:spTree>
    <p:extLst>
      <p:ext uri="{BB962C8B-B14F-4D97-AF65-F5344CB8AC3E}">
        <p14:creationId xmlns:p14="http://schemas.microsoft.com/office/powerpoint/2010/main" val="375300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CONTOH KASUS</a:t>
            </a:r>
          </a:p>
        </p:txBody>
      </p:sp>
      <p:sp>
        <p:nvSpPr>
          <p:cNvPr id="3" name="Content Placeholder 2"/>
          <p:cNvSpPr>
            <a:spLocks noGrp="1"/>
          </p:cNvSpPr>
          <p:nvPr>
            <p:ph idx="1"/>
          </p:nvPr>
        </p:nvSpPr>
        <p:spPr/>
        <p:txBody>
          <a:bodyPr/>
          <a:lstStyle/>
          <a:p>
            <a:pPr marL="289322" indent="-289322">
              <a:buAutoNum type="arabicPeriod"/>
            </a:pPr>
            <a:r>
              <a:rPr lang="en-US" dirty="0"/>
              <a:t>SEBAGIAN UANG HASIL KORUPSI DISIMPAN DI LN SEPERTI P</a:t>
            </a:r>
            <a:r>
              <a:rPr lang="id-ID" dirty="0"/>
              <a:t>ADA</a:t>
            </a:r>
            <a:r>
              <a:rPr lang="en-US" dirty="0"/>
              <a:t> SAVE HAVEN COUNTRY SEPERTI  SINGAPURA.</a:t>
            </a:r>
          </a:p>
          <a:p>
            <a:pPr marL="289322" indent="-289322">
              <a:buAutoNum type="arabicPeriod"/>
            </a:pPr>
            <a:r>
              <a:rPr lang="en-US" dirty="0"/>
              <a:t>KASUS PANAMA PAPER YG MENGGUNAKAN PERUSAHAAN DI LN UNTUK MENYEMBUNYIKAN HASIL TINDAK PIDANA. </a:t>
            </a:r>
          </a:p>
        </p:txBody>
      </p:sp>
    </p:spTree>
    <p:extLst>
      <p:ext uri="{BB962C8B-B14F-4D97-AF65-F5344CB8AC3E}">
        <p14:creationId xmlns:p14="http://schemas.microsoft.com/office/powerpoint/2010/main" val="300820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5. USE OF ANONYMOUS ASSET TYPES </a:t>
            </a:r>
          </a:p>
        </p:txBody>
      </p:sp>
    </p:spTree>
    <p:extLst>
      <p:ext uri="{BB962C8B-B14F-4D97-AF65-F5344CB8AC3E}">
        <p14:creationId xmlns:p14="http://schemas.microsoft.com/office/powerpoint/2010/main" val="213665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54" y="1082877"/>
            <a:ext cx="4810208" cy="343586"/>
          </a:xfrm>
        </p:spPr>
        <p:txBody>
          <a:bodyPr>
            <a:normAutofit/>
          </a:bodyPr>
          <a:lstStyle/>
          <a:p>
            <a:r>
              <a:rPr lang="en-US" sz="1500" dirty="0" err="1">
                <a:solidFill>
                  <a:schemeClr val="bg1">
                    <a:lumMod val="95000"/>
                  </a:schemeClr>
                </a:solidFill>
                <a:latin typeface="Algerian" panose="04020705040A02060702" pitchFamily="82" charset="0"/>
              </a:rPr>
              <a:t>Pasal</a:t>
            </a:r>
            <a:r>
              <a:rPr lang="en-US" sz="1500" dirty="0">
                <a:solidFill>
                  <a:schemeClr val="bg1">
                    <a:lumMod val="95000"/>
                  </a:schemeClr>
                </a:solidFill>
                <a:latin typeface="Algerian" panose="04020705040A02060702" pitchFamily="82" charset="0"/>
              </a:rPr>
              <a:t> 2 </a:t>
            </a:r>
            <a:r>
              <a:rPr lang="en-US" sz="1500" dirty="0" err="1">
                <a:solidFill>
                  <a:schemeClr val="bg1">
                    <a:lumMod val="95000"/>
                  </a:schemeClr>
                </a:solidFill>
                <a:latin typeface="Algerian" panose="04020705040A02060702" pitchFamily="82" charset="0"/>
              </a:rPr>
              <a:t>ayat</a:t>
            </a:r>
            <a:r>
              <a:rPr lang="en-US" sz="1500" dirty="0">
                <a:solidFill>
                  <a:schemeClr val="bg1">
                    <a:lumMod val="95000"/>
                  </a:schemeClr>
                </a:solidFill>
                <a:latin typeface="Algerian" panose="04020705040A02060702" pitchFamily="82" charset="0"/>
              </a:rPr>
              <a:t> (1) </a:t>
            </a:r>
            <a:r>
              <a:rPr lang="id-ID" sz="1500" dirty="0">
                <a:solidFill>
                  <a:schemeClr val="bg1">
                    <a:lumMod val="95000"/>
                  </a:schemeClr>
                </a:solidFill>
                <a:latin typeface="Algerian" panose="04020705040A02060702" pitchFamily="82" charset="0"/>
              </a:rPr>
              <a:t>=</a:t>
            </a:r>
            <a:r>
              <a:rPr lang="en-US" sz="1500" dirty="0">
                <a:solidFill>
                  <a:schemeClr val="bg1">
                    <a:lumMod val="95000"/>
                  </a:schemeClr>
                </a:solidFill>
                <a:latin typeface="Algerian" panose="04020705040A02060702" pitchFamily="82" charset="0"/>
              </a:rPr>
              <a:t> </a:t>
            </a:r>
            <a:r>
              <a:rPr lang="en-US" sz="1500" dirty="0" err="1">
                <a:solidFill>
                  <a:schemeClr val="bg1">
                    <a:lumMod val="95000"/>
                  </a:schemeClr>
                </a:solidFill>
                <a:latin typeface="Algerian" panose="04020705040A02060702" pitchFamily="82" charset="0"/>
              </a:rPr>
              <a:t>Harta</a:t>
            </a:r>
            <a:r>
              <a:rPr lang="en-US" sz="1500" dirty="0">
                <a:solidFill>
                  <a:schemeClr val="bg1">
                    <a:lumMod val="95000"/>
                  </a:schemeClr>
                </a:solidFill>
                <a:latin typeface="Algerian" panose="04020705040A02060702" pitchFamily="82" charset="0"/>
              </a:rPr>
              <a:t> Hasil </a:t>
            </a:r>
            <a:r>
              <a:rPr lang="en-US" sz="1500" dirty="0" err="1">
                <a:solidFill>
                  <a:schemeClr val="bg1">
                    <a:lumMod val="95000"/>
                  </a:schemeClr>
                </a:solidFill>
                <a:latin typeface="Algerian" panose="04020705040A02060702" pitchFamily="82" charset="0"/>
              </a:rPr>
              <a:t>Tindak</a:t>
            </a:r>
            <a:r>
              <a:rPr lang="en-US" sz="1500" dirty="0">
                <a:solidFill>
                  <a:schemeClr val="bg1">
                    <a:lumMod val="95000"/>
                  </a:schemeClr>
                </a:solidFill>
                <a:latin typeface="Algerian" panose="04020705040A02060702" pitchFamily="82" charset="0"/>
              </a:rPr>
              <a:t> </a:t>
            </a:r>
            <a:r>
              <a:rPr lang="en-US" sz="1500" dirty="0" err="1">
                <a:solidFill>
                  <a:schemeClr val="bg1">
                    <a:lumMod val="95000"/>
                  </a:schemeClr>
                </a:solidFill>
                <a:latin typeface="Algerian" panose="04020705040A02060702" pitchFamily="82" charset="0"/>
              </a:rPr>
              <a:t>Pidana</a:t>
            </a:r>
            <a:endParaRPr lang="en-US" sz="1500" dirty="0">
              <a:solidFill>
                <a:schemeClr val="bg1">
                  <a:lumMod val="95000"/>
                </a:schemeClr>
              </a:solidFill>
              <a:latin typeface="Algerian" panose="04020705040A02060702" pitchFamily="82" charset="0"/>
            </a:endParaRPr>
          </a:p>
        </p:txBody>
      </p:sp>
      <p:sp>
        <p:nvSpPr>
          <p:cNvPr id="3" name="Content Placeholder 2"/>
          <p:cNvSpPr>
            <a:spLocks noGrp="1"/>
          </p:cNvSpPr>
          <p:nvPr>
            <p:ph idx="1"/>
          </p:nvPr>
        </p:nvSpPr>
        <p:spPr>
          <a:xfrm>
            <a:off x="222195" y="3831566"/>
            <a:ext cx="6861316" cy="666588"/>
          </a:xfrm>
        </p:spPr>
        <p:txBody>
          <a:bodyPr>
            <a:normAutofit fontScale="62500" lnSpcReduction="20000"/>
          </a:bodyPr>
          <a:lstStyle/>
          <a:p>
            <a:pPr marL="0" indent="0">
              <a:buNone/>
            </a:pPr>
            <a:endParaRPr lang="en-US" dirty="0"/>
          </a:p>
          <a:p>
            <a:pPr marL="0" indent="0" algn="ctr">
              <a:buNone/>
            </a:pPr>
            <a:r>
              <a:rPr lang="id-ID" sz="2175" noProof="1">
                <a:solidFill>
                  <a:schemeClr val="tx1"/>
                </a:solidFill>
                <a:latin typeface="Algerian" panose="04020705040A02060702" pitchFamily="82" charset="0"/>
              </a:rPr>
              <a:t>tidak wajib dibuktikan terlebih dahulu tindak pidana asalnya (Pasal 69)</a:t>
            </a:r>
          </a:p>
        </p:txBody>
      </p:sp>
      <p:graphicFrame>
        <p:nvGraphicFramePr>
          <p:cNvPr id="6" name="Diagram 5"/>
          <p:cNvGraphicFramePr/>
          <p:nvPr>
            <p:extLst>
              <p:ext uri="{D42A27DB-BD31-4B8C-83A1-F6EECF244321}">
                <p14:modId xmlns:p14="http://schemas.microsoft.com/office/powerpoint/2010/main" val="1482454314"/>
              </p:ext>
            </p:extLst>
          </p:nvPr>
        </p:nvGraphicFramePr>
        <p:xfrm>
          <a:off x="694035" y="1884578"/>
          <a:ext cx="5941771" cy="183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2952050" y="1426463"/>
            <a:ext cx="1374345" cy="45811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Down Arrow 7"/>
          <p:cNvSpPr/>
          <p:nvPr/>
        </p:nvSpPr>
        <p:spPr>
          <a:xfrm rot="10800000">
            <a:off x="2970885" y="3602509"/>
            <a:ext cx="1374345" cy="34358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3513400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ANONYMOUS ASSET TYPES </a:t>
            </a:r>
          </a:p>
        </p:txBody>
      </p:sp>
      <p:sp>
        <p:nvSpPr>
          <p:cNvPr id="3" name="Content Placeholder 2"/>
          <p:cNvSpPr>
            <a:spLocks noGrp="1"/>
          </p:cNvSpPr>
          <p:nvPr>
            <p:ph idx="1"/>
          </p:nvPr>
        </p:nvSpPr>
        <p:spPr/>
        <p:txBody>
          <a:bodyPr>
            <a:normAutofit fontScale="77500" lnSpcReduction="20000"/>
          </a:bodyPr>
          <a:lstStyle/>
          <a:p>
            <a:pPr marL="271463" indent="-271463">
              <a:buFont typeface="+mj-lt"/>
              <a:buAutoNum type="arabicPeriod"/>
            </a:pPr>
            <a:r>
              <a:rPr lang="en-US" dirty="0"/>
              <a:t>INI CARA MONEY LAUNDERING YG PALING SEDERHANA.</a:t>
            </a:r>
            <a:endParaRPr lang="id-ID" dirty="0"/>
          </a:p>
          <a:p>
            <a:pPr marL="271463" indent="-271463">
              <a:buFont typeface="+mj-lt"/>
              <a:buAutoNum type="arabicPeriod"/>
            </a:pPr>
            <a:r>
              <a:rPr lang="en-US" dirty="0"/>
              <a:t>LESS AUDIT TRAIL, K</a:t>
            </a:r>
            <a:r>
              <a:rPr lang="id-ID" dirty="0"/>
              <a:t>ARENA</a:t>
            </a:r>
            <a:r>
              <a:rPr lang="en-US" dirty="0"/>
              <a:t> ASSET INI TANPA NAMA, TANPA CATATAN, SEHINGGA MEMPERSULIT MENCARI HUBUNGAN (NEXUS) ANTARA PELAKU DAN HASIL KEJAHATANNYA. </a:t>
            </a:r>
            <a:endParaRPr lang="id-ID" dirty="0"/>
          </a:p>
          <a:p>
            <a:pPr marL="271463" indent="-271463">
              <a:buFont typeface="+mj-lt"/>
              <a:buAutoNum type="arabicPeriod"/>
            </a:pPr>
            <a:r>
              <a:rPr lang="en-US" dirty="0"/>
              <a:t>ADA ASET YG BENAR2 TANPA NAMA SEPERTI UANG TUNAI, </a:t>
            </a:r>
            <a:r>
              <a:rPr lang="id-ID" dirty="0"/>
              <a:t>SEHINGGA</a:t>
            </a:r>
            <a:r>
              <a:rPr lang="en-US" dirty="0"/>
              <a:t> PEMILIK DAN SUMBER SEBENARNYA SULIT UTK DIBUKTIKAN  KECUALI PELAKU TERTANGKAP TANGAN KETIKA </a:t>
            </a:r>
            <a:r>
              <a:rPr lang="id-ID" dirty="0"/>
              <a:t>PELAKU</a:t>
            </a:r>
            <a:r>
              <a:rPr lang="en-US" dirty="0"/>
              <a:t> BERINTERAKSI D</a:t>
            </a:r>
            <a:r>
              <a:rPr lang="id-ID" dirty="0"/>
              <a:t>ENGAN</a:t>
            </a:r>
            <a:r>
              <a:rPr lang="en-US" dirty="0"/>
              <a:t> ASET HASIL KEJAHATANNYA.</a:t>
            </a:r>
            <a:endParaRPr lang="id-ID" dirty="0"/>
          </a:p>
          <a:p>
            <a:pPr marL="271463" indent="-271463">
              <a:buFont typeface="+mj-lt"/>
              <a:buAutoNum type="arabicPeriod"/>
            </a:pPr>
            <a:r>
              <a:rPr lang="en-US" dirty="0"/>
              <a:t>CONTOH ASET TANPA NAMA: UANG TUNAI, BAHAN MAKANAN, JEWELLERY, PRECIOUS METAL, ELECTRONIC PAYMENT SYSTEM (UNREGISTERED ELECTRONIC MONEY), FINANCIAL PRODUCT, ANONYMOUES NUMBERED PERSONAL ACCOUNT) DLL.</a:t>
            </a:r>
          </a:p>
          <a:p>
            <a:pPr marL="289322" indent="-289322">
              <a:buAutoNum type="arabicPeriod" startAt="3"/>
            </a:pPr>
            <a:endParaRPr lang="en-US" dirty="0"/>
          </a:p>
          <a:p>
            <a:pPr marL="0" indent="0">
              <a:buNone/>
            </a:pPr>
            <a:endParaRPr lang="en-US" dirty="0"/>
          </a:p>
        </p:txBody>
      </p:sp>
    </p:spTree>
    <p:extLst>
      <p:ext uri="{BB962C8B-B14F-4D97-AF65-F5344CB8AC3E}">
        <p14:creationId xmlns:p14="http://schemas.microsoft.com/office/powerpoint/2010/main" val="1096363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CONTOH</a:t>
            </a:r>
          </a:p>
        </p:txBody>
      </p:sp>
      <p:sp>
        <p:nvSpPr>
          <p:cNvPr id="3" name="Content Placeholder 2"/>
          <p:cNvSpPr>
            <a:spLocks noGrp="1"/>
          </p:cNvSpPr>
          <p:nvPr>
            <p:ph idx="1"/>
          </p:nvPr>
        </p:nvSpPr>
        <p:spPr/>
        <p:txBody>
          <a:bodyPr/>
          <a:lstStyle/>
          <a:p>
            <a:pPr marL="289322" indent="-289322">
              <a:buAutoNum type="arabicPeriod"/>
            </a:pPr>
            <a:endParaRPr lang="en-US" dirty="0"/>
          </a:p>
          <a:p>
            <a:pPr marL="289322" indent="-289322">
              <a:buAutoNum type="arabicPeriod"/>
            </a:pPr>
            <a:r>
              <a:rPr lang="id-ID" dirty="0"/>
              <a:t>GAYUS HALOMOAN TAMBUNAN</a:t>
            </a:r>
            <a:r>
              <a:rPr lang="en-US" dirty="0"/>
              <a:t> </a:t>
            </a:r>
            <a:r>
              <a:rPr lang="id-ID" dirty="0"/>
              <a:t>YANG</a:t>
            </a:r>
            <a:r>
              <a:rPr lang="en-US" dirty="0"/>
              <a:t> MENYIMPAN UANGNYA DI BANK DALAM BENTUK USD, SIN DOLLAR DAN EMAS BATANGAN SENILAI SEKITAR 80 MILIAR RUPIAH.</a:t>
            </a:r>
          </a:p>
          <a:p>
            <a:pPr marL="289322" indent="-289322">
              <a:buAutoNum type="arabicPeriod"/>
            </a:pPr>
            <a:endParaRPr lang="en-US" dirty="0"/>
          </a:p>
        </p:txBody>
      </p:sp>
    </p:spTree>
    <p:extLst>
      <p:ext uri="{BB962C8B-B14F-4D97-AF65-F5344CB8AC3E}">
        <p14:creationId xmlns:p14="http://schemas.microsoft.com/office/powerpoint/2010/main" val="415971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OTHER TYPOLOGIES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MELAKUKAN TPPU D</a:t>
            </a:r>
            <a:r>
              <a:rPr lang="id-ID" dirty="0"/>
              <a:t>ENGAN</a:t>
            </a:r>
            <a:r>
              <a:rPr lang="en-US" dirty="0"/>
              <a:t> TYPOLOGY LAINNYA DI LUAR YG DIURAIKAN OLEH EGMONT GROUP YG SERINGKALI DILAKUKAN D</a:t>
            </a:r>
            <a:r>
              <a:rPr lang="id-ID" dirty="0"/>
              <a:t>ENGAN</a:t>
            </a:r>
            <a:r>
              <a:rPr lang="en-US" dirty="0"/>
              <a:t> CARA YG TIDAK LAZIM, MISALNYA M</a:t>
            </a:r>
            <a:r>
              <a:rPr lang="id-ID" dirty="0"/>
              <a:t>E</a:t>
            </a:r>
            <a:r>
              <a:rPr lang="en-US" dirty="0"/>
              <a:t>NYIMPAN UANG DAN ASET PADA KELUARGA ATAU </a:t>
            </a:r>
            <a:r>
              <a:rPr lang="id-ID" dirty="0"/>
              <a:t>ORANG</a:t>
            </a:r>
            <a:r>
              <a:rPr lang="en-US" dirty="0"/>
              <a:t> KEPERCAYAAN (THIRD PARTY MONEY LAUNDERING) ATAU MENYIMPAN HASIL KEJAHATAN SECARA TIDAK WAJAR MISALNYA DISIMPAN DI LOTENG, KAMAR MANDI DAN RUANG KARAOKE KELUARGA.</a:t>
            </a:r>
          </a:p>
          <a:p>
            <a:pPr marL="0" indent="0">
              <a:buNone/>
            </a:pPr>
            <a:r>
              <a:rPr lang="en-US" dirty="0"/>
              <a:t>PSL 3 UU NO. 10 TAHUN 2010 MELIPUTI SEMUA MODUS TPPU DG PERUMUSAN “PERBUATAN LAIN”.</a:t>
            </a:r>
          </a:p>
        </p:txBody>
      </p:sp>
    </p:spTree>
    <p:extLst>
      <p:ext uri="{BB962C8B-B14F-4D97-AF65-F5344CB8AC3E}">
        <p14:creationId xmlns:p14="http://schemas.microsoft.com/office/powerpoint/2010/main" val="377562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55D34D-F000-4F49-8093-2F92816B4DB5}"/>
              </a:ext>
            </a:extLst>
          </p:cNvPr>
          <p:cNvSpPr>
            <a:spLocks noGrp="1"/>
          </p:cNvSpPr>
          <p:nvPr>
            <p:ph type="ctrTitle"/>
          </p:nvPr>
        </p:nvSpPr>
        <p:spPr>
          <a:xfrm>
            <a:off x="451253" y="433880"/>
            <a:ext cx="6070023" cy="3512216"/>
          </a:xfrm>
        </p:spPr>
        <p:txBody>
          <a:bodyPr>
            <a:normAutofit/>
            <a:scene3d>
              <a:camera prst="orthographicFront">
                <a:rot lat="20399999" lon="21299981" rev="300000"/>
              </a:camera>
              <a:lightRig rig="threePt" dir="t"/>
            </a:scene3d>
            <a:sp3d contourW="12700">
              <a:bevelB w="38100" h="38100"/>
              <a:contourClr>
                <a:schemeClr val="tx1"/>
              </a:contourClr>
            </a:sp3d>
          </a:bodyPr>
          <a:lstStyle/>
          <a:p>
            <a:pPr algn="ctr"/>
            <a:r>
              <a:rPr lang="id-ID" sz="6600" dirty="0">
                <a:solidFill>
                  <a:srgbClr val="FF0000"/>
                </a:solidFill>
                <a:effectLst>
                  <a:glow rad="101600">
                    <a:srgbClr val="FF0000">
                      <a:alpha val="40000"/>
                    </a:srgbClr>
                  </a:glow>
                  <a:outerShdw blurRad="50800" dist="38100" dir="10800000" algn="r" rotWithShape="0">
                    <a:prstClr val="black">
                      <a:alpha val="40000"/>
                    </a:prstClr>
                  </a:outerShdw>
                </a:effectLst>
                <a:latin typeface="Algerian" panose="04020705040A02060702" pitchFamily="82" charset="0"/>
              </a:rPr>
              <a:t>TERIMA KASIH</a:t>
            </a:r>
          </a:p>
        </p:txBody>
      </p:sp>
    </p:spTree>
    <p:extLst>
      <p:ext uri="{BB962C8B-B14F-4D97-AF65-F5344CB8AC3E}">
        <p14:creationId xmlns:p14="http://schemas.microsoft.com/office/powerpoint/2010/main" val="36732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id-ID" dirty="0">
                <a:solidFill>
                  <a:schemeClr val="bg1"/>
                </a:solidFill>
                <a:latin typeface="Bookman Old Style" panose="02050604050505020204" pitchFamily="18" charset="0"/>
              </a:rPr>
              <a:t>Definisi</a:t>
            </a:r>
            <a:endParaRPr lang="en-US" dirty="0">
              <a:solidFill>
                <a:schemeClr val="bg1"/>
              </a:solidFill>
              <a:latin typeface="Bookman Old Style" panose="02050604050505020204" pitchFamily="18" charset="0"/>
            </a:endParaRPr>
          </a:p>
        </p:txBody>
      </p:sp>
      <p:sp>
        <p:nvSpPr>
          <p:cNvPr id="5" name="Content Placeholder 4"/>
          <p:cNvSpPr>
            <a:spLocks noGrp="1"/>
          </p:cNvSpPr>
          <p:nvPr>
            <p:ph idx="1"/>
          </p:nvPr>
        </p:nvSpPr>
        <p:spPr>
          <a:xfrm>
            <a:off x="1825597" y="739290"/>
            <a:ext cx="5032403" cy="3435862"/>
          </a:xfrm>
        </p:spPr>
        <p:txBody>
          <a:bodyPr>
            <a:normAutofit fontScale="70000" lnSpcReduction="20000"/>
          </a:bodyPr>
          <a:lstStyle/>
          <a:p>
            <a:pPr marL="133350" indent="-133350">
              <a:buFont typeface="+mj-lt"/>
              <a:buAutoNum type="arabicPeriod"/>
            </a:pPr>
            <a:r>
              <a:rPr lang="id-ID" dirty="0"/>
              <a:t>Setiap orang” </a:t>
            </a:r>
            <a:r>
              <a:rPr lang="en-US" dirty="0" err="1"/>
              <a:t>adalah</a:t>
            </a:r>
            <a:r>
              <a:rPr lang="en-US" dirty="0"/>
              <a:t> </a:t>
            </a:r>
            <a:r>
              <a:rPr lang="id-ID" dirty="0"/>
              <a:t>: orang perseorangan atau korporasi </a:t>
            </a:r>
            <a:r>
              <a:rPr lang="en-US" dirty="0"/>
              <a:t>(</a:t>
            </a:r>
            <a:r>
              <a:rPr lang="en-US" dirty="0" err="1"/>
              <a:t>Pasal</a:t>
            </a:r>
            <a:r>
              <a:rPr lang="en-US" dirty="0"/>
              <a:t> 1 </a:t>
            </a:r>
            <a:r>
              <a:rPr lang="en-US" dirty="0" err="1"/>
              <a:t>angka</a:t>
            </a:r>
            <a:r>
              <a:rPr lang="en-US" dirty="0"/>
              <a:t> 9 UUTPPU)</a:t>
            </a:r>
            <a:r>
              <a:rPr lang="id-ID" dirty="0"/>
              <a:t>, Korporasi adalah kumpulan orang dan/atau kekayaan yang terorganisasi, baik merupakan badan hukum maupun bukan badan hukum</a:t>
            </a:r>
            <a:r>
              <a:rPr lang="en-US" dirty="0"/>
              <a:t> (</a:t>
            </a:r>
            <a:r>
              <a:rPr lang="en-US" dirty="0" err="1"/>
              <a:t>Pasal</a:t>
            </a:r>
            <a:r>
              <a:rPr lang="en-US" dirty="0"/>
              <a:t> 1 </a:t>
            </a:r>
            <a:r>
              <a:rPr lang="en-US" dirty="0" err="1"/>
              <a:t>angka</a:t>
            </a:r>
            <a:r>
              <a:rPr lang="en-US" dirty="0"/>
              <a:t> 10 UUTPPU).</a:t>
            </a:r>
            <a:endParaRPr lang="id-ID" dirty="0"/>
          </a:p>
          <a:p>
            <a:pPr marL="133350" indent="-133350">
              <a:buFont typeface="+mj-lt"/>
              <a:buAutoNum type="arabicPeriod"/>
            </a:pPr>
            <a:r>
              <a:rPr lang="id-ID" dirty="0"/>
              <a:t>“menempatkan” adalah </a:t>
            </a:r>
            <a:r>
              <a:rPr lang="en-US" dirty="0"/>
              <a:t>:</a:t>
            </a:r>
            <a:r>
              <a:rPr lang="id-ID" dirty="0"/>
              <a:t> perbuatan memasukan uang dari luar  penyedia jasa keuangan ke dalam penyedia jasa keuangan, seperti menabung, membuka giro atau mendepositokan sejumlah uang.</a:t>
            </a:r>
          </a:p>
          <a:p>
            <a:pPr marL="133350" indent="-133350">
              <a:buFont typeface="+mj-lt"/>
              <a:buAutoNum type="arabicPeriod"/>
            </a:pPr>
            <a:r>
              <a:rPr lang="id-ID" dirty="0"/>
              <a:t>“mentransfer” adalah </a:t>
            </a:r>
            <a:r>
              <a:rPr lang="en-US" dirty="0"/>
              <a:t>:</a:t>
            </a:r>
            <a:r>
              <a:rPr lang="id-ID" dirty="0"/>
              <a:t> perbuatan pemindahan uang dari Penyedia Jasa Keuangan satu ke Penyedia Jasa Keuangan lain </a:t>
            </a:r>
            <a:r>
              <a:rPr lang="en-US" dirty="0" err="1"/>
              <a:t>atau</a:t>
            </a:r>
            <a:r>
              <a:rPr lang="en-US" dirty="0"/>
              <a:t> </a:t>
            </a:r>
            <a:r>
              <a:rPr lang="en-US" dirty="0" err="1"/>
              <a:t>dalam</a:t>
            </a:r>
            <a:r>
              <a:rPr lang="en-US" dirty="0"/>
              <a:t> </a:t>
            </a:r>
            <a:r>
              <a:rPr lang="en-US" dirty="0" err="1"/>
              <a:t>satu</a:t>
            </a:r>
            <a:r>
              <a:rPr lang="en-US" dirty="0"/>
              <a:t> </a:t>
            </a:r>
            <a:r>
              <a:rPr lang="id-ID" dirty="0"/>
              <a:t>Penyedia Jasa Keuangan</a:t>
            </a:r>
            <a:r>
              <a:rPr lang="en-US" dirty="0"/>
              <a:t>.</a:t>
            </a:r>
            <a:endParaRPr lang="id-ID" dirty="0"/>
          </a:p>
          <a:p>
            <a:pPr marL="133350" indent="-133350">
              <a:buFont typeface="+mj-lt"/>
              <a:buAutoNum type="arabicPeriod"/>
            </a:pPr>
            <a:r>
              <a:rPr lang="id-ID" dirty="0"/>
              <a:t>“mengalihkan” adalah </a:t>
            </a:r>
            <a:r>
              <a:rPr lang="en-US" dirty="0"/>
              <a:t>:</a:t>
            </a:r>
            <a:r>
              <a:rPr lang="id-ID" dirty="0"/>
              <a:t> setiap perbuatan yang mengakibatkan terjadinya perubahan posisi atau kepemilikan atas Harta Kekayaan.</a:t>
            </a:r>
          </a:p>
          <a:p>
            <a:pPr marL="133350" indent="-133350">
              <a:buFont typeface="+mj-lt"/>
              <a:buAutoNum type="arabicPeriod"/>
            </a:pPr>
            <a:r>
              <a:rPr lang="id-ID" dirty="0"/>
              <a:t>“membelanjakan” adalah </a:t>
            </a:r>
            <a:r>
              <a:rPr lang="en-US" dirty="0"/>
              <a:t>:</a:t>
            </a:r>
            <a:r>
              <a:rPr lang="id-ID" dirty="0"/>
              <a:t> penyerahan sejumlah uang atas transaksi jual beli.</a:t>
            </a:r>
          </a:p>
          <a:p>
            <a:pPr marL="0" indent="0" algn="just">
              <a:lnSpc>
                <a:spcPct val="90000"/>
              </a:lnSpc>
              <a:buNone/>
            </a:pP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090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id-ID" dirty="0">
                <a:solidFill>
                  <a:schemeClr val="bg1"/>
                </a:solidFill>
                <a:latin typeface="Bookman Old Style" panose="02050604050505020204" pitchFamily="18" charset="0"/>
              </a:rPr>
              <a:t>Definisi</a:t>
            </a:r>
            <a:endParaRPr lang="en-US" dirty="0">
              <a:solidFill>
                <a:schemeClr val="bg1"/>
              </a:solidFill>
              <a:latin typeface="Bookman Old Style" panose="02050604050505020204" pitchFamily="18" charset="0"/>
            </a:endParaRPr>
          </a:p>
        </p:txBody>
      </p:sp>
      <p:sp>
        <p:nvSpPr>
          <p:cNvPr id="5" name="Content Placeholder 4"/>
          <p:cNvSpPr>
            <a:spLocks noGrp="1"/>
          </p:cNvSpPr>
          <p:nvPr>
            <p:ph idx="1"/>
          </p:nvPr>
        </p:nvSpPr>
        <p:spPr>
          <a:xfrm>
            <a:off x="1825597" y="739290"/>
            <a:ext cx="5032403" cy="3435862"/>
          </a:xfrm>
        </p:spPr>
        <p:txBody>
          <a:bodyPr>
            <a:normAutofit fontScale="62500" lnSpcReduction="20000"/>
          </a:bodyPr>
          <a:lstStyle/>
          <a:p>
            <a:pPr marL="200025" indent="-200025" algn="just">
              <a:buFont typeface="+mj-lt"/>
              <a:buAutoNum type="arabicPeriod" startAt="6"/>
            </a:pPr>
            <a:r>
              <a:rPr lang="id-ID" dirty="0"/>
              <a:t>“membayarkan” adalah </a:t>
            </a:r>
            <a:r>
              <a:rPr lang="en-US" dirty="0"/>
              <a:t>:</a:t>
            </a:r>
            <a:r>
              <a:rPr lang="id-ID" dirty="0"/>
              <a:t> menyerahkan sejumlah uang dari seseorang kepada pihak lain.</a:t>
            </a:r>
          </a:p>
          <a:p>
            <a:pPr marL="200025" indent="-200025" algn="just">
              <a:buFont typeface="+mj-lt"/>
              <a:buAutoNum type="arabicPeriod" startAt="6"/>
            </a:pPr>
            <a:r>
              <a:rPr lang="id-ID" dirty="0"/>
              <a:t>“menghibahkan” adalah </a:t>
            </a:r>
            <a:r>
              <a:rPr lang="en-US" dirty="0"/>
              <a:t>:</a:t>
            </a:r>
            <a:r>
              <a:rPr lang="id-ID" dirty="0"/>
              <a:t> perbuatan hukum untuk mengalihkan kebendaan secara hibah sebagaimana yang telah dikenal dalam pengertian hukum secara umum</a:t>
            </a:r>
            <a:r>
              <a:rPr lang="en-US" dirty="0"/>
              <a:t> (</a:t>
            </a:r>
            <a:r>
              <a:rPr lang="en-US" dirty="0" err="1"/>
              <a:t>Pasal</a:t>
            </a:r>
            <a:r>
              <a:rPr lang="en-US" dirty="0"/>
              <a:t> 1666-1669 &amp; </a:t>
            </a:r>
            <a:r>
              <a:rPr lang="en-US" dirty="0" err="1"/>
              <a:t>Pasal</a:t>
            </a:r>
            <a:r>
              <a:rPr lang="en-US" dirty="0"/>
              <a:t> 1682-1683 </a:t>
            </a:r>
            <a:r>
              <a:rPr lang="en-US" dirty="0" err="1"/>
              <a:t>KUHPerdata</a:t>
            </a:r>
            <a:r>
              <a:rPr lang="en-US" dirty="0"/>
              <a:t>).</a:t>
            </a:r>
            <a:endParaRPr lang="id-ID" dirty="0"/>
          </a:p>
          <a:p>
            <a:pPr marL="200025" indent="-200025" algn="just">
              <a:buFont typeface="+mj-lt"/>
              <a:buAutoNum type="arabicPeriod" startAt="6"/>
            </a:pPr>
            <a:r>
              <a:rPr lang="id-ID" dirty="0"/>
              <a:t>“menitipkan” adalah </a:t>
            </a:r>
            <a:r>
              <a:rPr lang="en-US" dirty="0"/>
              <a:t>:</a:t>
            </a:r>
            <a:r>
              <a:rPr lang="id-ID" dirty="0"/>
              <a:t> menyerahkan pengelolaan atau penguasaan atas sesuatu benda dengan janji untuk diminta kembali atau sebagaimana diatur dalam KUH Perdata. Pasal 1694 KUHPerdata "Penitipan barang terjadi bila orang menerima barang orang lain dengan janji untuk menyimpannya dan kemudian mengembalikannya dalam keadaan yang sama.“</a:t>
            </a:r>
          </a:p>
          <a:p>
            <a:pPr marL="200025" indent="-200025" algn="just">
              <a:buFont typeface="+mj-lt"/>
              <a:buAutoNum type="arabicPeriod" startAt="6"/>
            </a:pPr>
            <a:r>
              <a:rPr lang="id-ID" dirty="0"/>
              <a:t>“membawa ke luar negeri” adalah </a:t>
            </a:r>
            <a:r>
              <a:rPr lang="en-US" dirty="0"/>
              <a:t>:</a:t>
            </a:r>
            <a:r>
              <a:rPr lang="id-ID" dirty="0"/>
              <a:t> kegiatan pembawaan uang secara fisik melewati wilayah pabean RI. </a:t>
            </a:r>
          </a:p>
          <a:p>
            <a:pPr marL="200025" indent="-200025" algn="just">
              <a:buFont typeface="+mj-lt"/>
              <a:buAutoNum type="arabicPeriod" startAt="6"/>
            </a:pPr>
            <a:r>
              <a:rPr lang="id-ID" dirty="0"/>
              <a:t>“mengubah bentuk” adalah </a:t>
            </a:r>
            <a:r>
              <a:rPr lang="en-US" dirty="0"/>
              <a:t>:</a:t>
            </a:r>
            <a:r>
              <a:rPr lang="id-ID" dirty="0"/>
              <a:t> suatu perbuatan yang mengakibatkan terjadinya perubahan suatu benda, seperti perubahan struktur, volume, massa, unsur, dan atau pola suatu benda.</a:t>
            </a:r>
          </a:p>
          <a:p>
            <a:pPr marL="0" indent="0" algn="just">
              <a:lnSpc>
                <a:spcPct val="90000"/>
              </a:lnSpc>
              <a:buNone/>
            </a:pP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061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id-ID" dirty="0">
                <a:solidFill>
                  <a:schemeClr val="bg1"/>
                </a:solidFill>
                <a:latin typeface="Bookman Old Style" panose="02050604050505020204" pitchFamily="18" charset="0"/>
              </a:rPr>
              <a:t>Definisi</a:t>
            </a:r>
            <a:endParaRPr lang="en-US" dirty="0">
              <a:solidFill>
                <a:schemeClr val="bg1"/>
              </a:solidFill>
              <a:latin typeface="Bookman Old Style" panose="02050604050505020204" pitchFamily="18" charset="0"/>
            </a:endParaRPr>
          </a:p>
        </p:txBody>
      </p:sp>
      <p:sp>
        <p:nvSpPr>
          <p:cNvPr id="5" name="Content Placeholder 4"/>
          <p:cNvSpPr>
            <a:spLocks noGrp="1"/>
          </p:cNvSpPr>
          <p:nvPr>
            <p:ph idx="1"/>
          </p:nvPr>
        </p:nvSpPr>
        <p:spPr>
          <a:xfrm>
            <a:off x="1825597" y="739290"/>
            <a:ext cx="5032403" cy="3435862"/>
          </a:xfrm>
        </p:spPr>
        <p:txBody>
          <a:bodyPr>
            <a:normAutofit fontScale="55000" lnSpcReduction="20000"/>
          </a:bodyPr>
          <a:lstStyle/>
          <a:p>
            <a:pPr marL="385763" indent="-385763" algn="just">
              <a:buFont typeface="+mj-lt"/>
              <a:buAutoNum type="arabicPeriod" startAt="11"/>
            </a:pPr>
            <a:r>
              <a:rPr lang="id-ID" sz="2175" dirty="0"/>
              <a:t>“menukarkan dengan mata uang atau surat berharga” adalah </a:t>
            </a:r>
            <a:r>
              <a:rPr lang="en-US" sz="2175" dirty="0"/>
              <a:t>:</a:t>
            </a:r>
            <a:r>
              <a:rPr lang="id-ID" sz="2175" dirty="0"/>
              <a:t> transaksi yang menghasilkan terjadinya perubahan suatu Harta Kekayaan termasuk uang atau surat berharga tertentu menjadi mata uang atau surat berharga lainnya. Kegiatan penukaran uang lazimnya dilakukan di pedagang valuta asing dan bank, sedangkan penukaran surat berharga biasa dilakukan di pasar modal dan pasar uang.</a:t>
            </a:r>
          </a:p>
          <a:p>
            <a:pPr marL="385763" indent="-385763" algn="just">
              <a:buFont typeface="+mj-lt"/>
              <a:buAutoNum type="arabicPeriod" startAt="11"/>
            </a:pPr>
            <a:r>
              <a:rPr lang="id-ID" sz="2175" dirty="0"/>
              <a:t>“perbuatan lain” adalah </a:t>
            </a:r>
            <a:r>
              <a:rPr lang="en-US" sz="2175" dirty="0"/>
              <a:t>:</a:t>
            </a:r>
            <a:r>
              <a:rPr lang="id-ID" sz="2175" dirty="0"/>
              <a:t> perbuatan-perbuatan di luar perbuatan yang telah diuraikan</a:t>
            </a:r>
            <a:r>
              <a:rPr lang="en-US" sz="2175" dirty="0"/>
              <a:t>.</a:t>
            </a:r>
            <a:endParaRPr lang="id-ID" sz="2175" dirty="0"/>
          </a:p>
          <a:p>
            <a:pPr marL="385763" indent="-385763" algn="just">
              <a:buFont typeface="+mj-lt"/>
              <a:buAutoNum type="arabicPeriod" startAt="11"/>
            </a:pPr>
            <a:r>
              <a:rPr lang="id-ID" sz="2175" dirty="0"/>
              <a:t>“menyembunyikan” adalah </a:t>
            </a:r>
            <a:r>
              <a:rPr lang="en-US" sz="2175" dirty="0"/>
              <a:t>:</a:t>
            </a:r>
            <a:r>
              <a:rPr lang="id-ID" sz="2175" dirty="0"/>
              <a:t> kegiatan yang dilakukan dalam upaya, sehingga orang lain tidak akan tahu asal usul harta kekayaan berasal</a:t>
            </a:r>
            <a:r>
              <a:rPr lang="en-US" sz="2175" dirty="0"/>
              <a:t>, </a:t>
            </a:r>
            <a:r>
              <a:rPr lang="en-US" sz="2175" dirty="0" err="1"/>
              <a:t>antara</a:t>
            </a:r>
            <a:r>
              <a:rPr lang="en-US" sz="2175" dirty="0"/>
              <a:t> lain :</a:t>
            </a:r>
            <a:endParaRPr lang="id-ID" sz="2175" dirty="0"/>
          </a:p>
          <a:p>
            <a:pPr marL="604838" indent="-200025" algn="just">
              <a:buFont typeface="Wingdings" panose="05000000000000000000" pitchFamily="2" charset="2"/>
              <a:buChar char="ü"/>
            </a:pPr>
            <a:r>
              <a:rPr lang="id-ID" sz="2175" dirty="0"/>
              <a:t>tidak memberikan informasi yang benar kepada petugas P</a:t>
            </a:r>
            <a:r>
              <a:rPr lang="en-US" sz="2175" dirty="0" err="1"/>
              <a:t>ihak</a:t>
            </a:r>
            <a:r>
              <a:rPr lang="en-US" sz="2175" dirty="0"/>
              <a:t> </a:t>
            </a:r>
            <a:r>
              <a:rPr lang="en-US" sz="2175" dirty="0" err="1"/>
              <a:t>Pelapor</a:t>
            </a:r>
            <a:r>
              <a:rPr lang="en-US" sz="2175" dirty="0"/>
              <a:t> </a:t>
            </a:r>
            <a:r>
              <a:rPr lang="id-ID" sz="2175" dirty="0"/>
              <a:t>mengenai asal</a:t>
            </a:r>
            <a:r>
              <a:rPr lang="en-US" sz="2175" dirty="0"/>
              <a:t>-</a:t>
            </a:r>
            <a:r>
              <a:rPr lang="id-ID" sz="2175" dirty="0"/>
              <a:t>usul sumber dananya;</a:t>
            </a:r>
          </a:p>
          <a:p>
            <a:pPr marL="604838" indent="-200025" algn="just">
              <a:buFont typeface="Wingdings" panose="05000000000000000000" pitchFamily="2" charset="2"/>
              <a:buChar char="ü"/>
            </a:pPr>
            <a:r>
              <a:rPr lang="id-ID" sz="2175" dirty="0"/>
              <a:t>tidak memberikan informasi yang benar kepada petugas P</a:t>
            </a:r>
            <a:r>
              <a:rPr lang="en-US" sz="2175" dirty="0" err="1"/>
              <a:t>ihak</a:t>
            </a:r>
            <a:r>
              <a:rPr lang="en-US" sz="2175" dirty="0"/>
              <a:t> </a:t>
            </a:r>
            <a:r>
              <a:rPr lang="en-US" sz="2175" dirty="0" err="1"/>
              <a:t>Pelapor</a:t>
            </a:r>
            <a:r>
              <a:rPr lang="en-US" sz="2175" dirty="0"/>
              <a:t> </a:t>
            </a:r>
            <a:r>
              <a:rPr lang="id-ID" sz="2175" dirty="0"/>
              <a:t>atas profil identitas dirinya</a:t>
            </a:r>
            <a:r>
              <a:rPr lang="en-US" sz="2175" dirty="0"/>
              <a:t> (</a:t>
            </a:r>
            <a:r>
              <a:rPr lang="en-US" sz="2175" dirty="0" err="1"/>
              <a:t>khususnya</a:t>
            </a:r>
            <a:r>
              <a:rPr lang="en-US" sz="2175" dirty="0"/>
              <a:t> </a:t>
            </a:r>
            <a:r>
              <a:rPr lang="en-US" sz="2175" dirty="0" err="1"/>
              <a:t>pekerjaan</a:t>
            </a:r>
            <a:r>
              <a:rPr lang="en-US" sz="2175" dirty="0"/>
              <a:t>);</a:t>
            </a:r>
            <a:endParaRPr lang="id-ID" sz="2175" dirty="0"/>
          </a:p>
          <a:p>
            <a:pPr marL="604838" indent="-200025" algn="just">
              <a:buFont typeface="Wingdings" panose="05000000000000000000" pitchFamily="2" charset="2"/>
              <a:buChar char="ü"/>
            </a:pPr>
            <a:r>
              <a:rPr lang="en-US" sz="2175" dirty="0" err="1"/>
              <a:t>menggunakan</a:t>
            </a:r>
            <a:r>
              <a:rPr lang="en-US" sz="2175" dirty="0"/>
              <a:t> </a:t>
            </a:r>
            <a:r>
              <a:rPr lang="en-US" sz="2175" dirty="0" err="1"/>
              <a:t>rekening</a:t>
            </a:r>
            <a:r>
              <a:rPr lang="en-US" sz="2175" dirty="0"/>
              <a:t> </a:t>
            </a:r>
            <a:r>
              <a:rPr lang="en-US" sz="2175" dirty="0" err="1"/>
              <a:t>pihak</a:t>
            </a:r>
            <a:r>
              <a:rPr lang="en-US" sz="2175" dirty="0"/>
              <a:t> lain </a:t>
            </a:r>
            <a:r>
              <a:rPr lang="en-US" sz="2175" dirty="0" err="1"/>
              <a:t>dalam</a:t>
            </a:r>
            <a:r>
              <a:rPr lang="en-US" sz="2175" dirty="0"/>
              <a:t> </a:t>
            </a:r>
            <a:r>
              <a:rPr lang="en-US" sz="2175" dirty="0" err="1"/>
              <a:t>melakukan</a:t>
            </a:r>
            <a:r>
              <a:rPr lang="en-US" sz="2175" dirty="0"/>
              <a:t> </a:t>
            </a:r>
            <a:r>
              <a:rPr lang="en-US" sz="2175" dirty="0" err="1"/>
              <a:t>transaksi</a:t>
            </a:r>
            <a:r>
              <a:rPr lang="en-US" sz="2175" dirty="0"/>
              <a:t>;</a:t>
            </a:r>
            <a:endParaRPr lang="id-ID" sz="2175" dirty="0"/>
          </a:p>
          <a:p>
            <a:pPr marL="604838" indent="-200025" algn="just">
              <a:buFont typeface="Wingdings" panose="05000000000000000000" pitchFamily="2" charset="2"/>
              <a:buChar char="ü"/>
            </a:pPr>
            <a:r>
              <a:rPr lang="en-US" sz="2175" dirty="0" err="1"/>
              <a:t>menggunakan</a:t>
            </a:r>
            <a:r>
              <a:rPr lang="en-US" sz="2175" dirty="0"/>
              <a:t> </a:t>
            </a:r>
            <a:r>
              <a:rPr lang="en-US" sz="2175" dirty="0" err="1"/>
              <a:t>rekening</a:t>
            </a:r>
            <a:r>
              <a:rPr lang="en-US" sz="2175" dirty="0"/>
              <a:t> </a:t>
            </a:r>
            <a:r>
              <a:rPr lang="en-US" sz="2175" dirty="0" err="1"/>
              <a:t>perusahaan</a:t>
            </a:r>
            <a:r>
              <a:rPr lang="en-US" sz="2175" dirty="0"/>
              <a:t> </a:t>
            </a:r>
            <a:r>
              <a:rPr lang="en-US" sz="2175" dirty="0" err="1"/>
              <a:t>dalam</a:t>
            </a:r>
            <a:r>
              <a:rPr lang="en-US" sz="2175" dirty="0"/>
              <a:t> </a:t>
            </a:r>
            <a:r>
              <a:rPr lang="en-US" sz="2175" dirty="0" err="1"/>
              <a:t>melakukan</a:t>
            </a:r>
            <a:r>
              <a:rPr lang="en-US" sz="2175" dirty="0"/>
              <a:t> </a:t>
            </a:r>
            <a:r>
              <a:rPr lang="en-US" sz="2175" dirty="0" err="1"/>
              <a:t>transaksi</a:t>
            </a:r>
            <a:r>
              <a:rPr lang="en-US" sz="2175" dirty="0"/>
              <a:t>;</a:t>
            </a:r>
            <a:endParaRPr lang="id-ID" sz="2175" dirty="0"/>
          </a:p>
          <a:p>
            <a:pPr marL="604838" indent="-200025" algn="just">
              <a:buFont typeface="Wingdings" panose="05000000000000000000" pitchFamily="2" charset="2"/>
              <a:buChar char="ü"/>
            </a:pPr>
            <a:r>
              <a:rPr lang="en-US" sz="2175" dirty="0" err="1"/>
              <a:t>menggunakan</a:t>
            </a:r>
            <a:r>
              <a:rPr lang="en-US" sz="2175" dirty="0"/>
              <a:t> </a:t>
            </a:r>
            <a:r>
              <a:rPr lang="en-US" sz="2175" dirty="0" err="1"/>
              <a:t>nama</a:t>
            </a:r>
            <a:r>
              <a:rPr lang="en-US" sz="2175" dirty="0"/>
              <a:t> </a:t>
            </a:r>
            <a:r>
              <a:rPr lang="en-US" sz="2175" dirty="0" err="1"/>
              <a:t>pihak</a:t>
            </a:r>
            <a:r>
              <a:rPr lang="en-US" sz="2175" dirty="0"/>
              <a:t> lain </a:t>
            </a:r>
            <a:r>
              <a:rPr lang="en-US" sz="2175" dirty="0" err="1"/>
              <a:t>dalam</a:t>
            </a:r>
            <a:r>
              <a:rPr lang="en-US" sz="2175" dirty="0"/>
              <a:t> </a:t>
            </a:r>
            <a:r>
              <a:rPr lang="en-US" sz="2175" dirty="0" err="1"/>
              <a:t>pembelian</a:t>
            </a:r>
            <a:r>
              <a:rPr lang="en-US" sz="2175" dirty="0"/>
              <a:t> </a:t>
            </a:r>
            <a:r>
              <a:rPr lang="en-US" sz="2175" dirty="0" err="1"/>
              <a:t>harta</a:t>
            </a:r>
            <a:r>
              <a:rPr lang="en-US" sz="2175" dirty="0"/>
              <a:t> </a:t>
            </a:r>
            <a:r>
              <a:rPr lang="en-US" sz="2175" dirty="0" err="1"/>
              <a:t>kekayaan</a:t>
            </a:r>
            <a:r>
              <a:rPr lang="en-US" sz="2175" dirty="0"/>
              <a:t>;</a:t>
            </a:r>
            <a:endParaRPr lang="id-ID" sz="2175" dirty="0"/>
          </a:p>
          <a:p>
            <a:pPr marL="604838" indent="-200025" algn="just">
              <a:buFont typeface="Wingdings" panose="05000000000000000000" pitchFamily="2" charset="2"/>
              <a:buChar char="ü"/>
            </a:pPr>
            <a:r>
              <a:rPr lang="en-US" sz="2175" dirty="0" err="1"/>
              <a:t>melakukan</a:t>
            </a:r>
            <a:r>
              <a:rPr lang="en-US" sz="2175" dirty="0"/>
              <a:t> </a:t>
            </a:r>
            <a:r>
              <a:rPr lang="en-US" sz="2175" dirty="0" err="1"/>
              <a:t>transaksi</a:t>
            </a:r>
            <a:r>
              <a:rPr lang="en-US" sz="2175" dirty="0"/>
              <a:t> </a:t>
            </a:r>
            <a:r>
              <a:rPr lang="en-US" sz="2175" dirty="0" err="1"/>
              <a:t>tunai</a:t>
            </a:r>
            <a:r>
              <a:rPr lang="en-US" sz="2175" dirty="0"/>
              <a:t> (</a:t>
            </a:r>
            <a:r>
              <a:rPr lang="en-US" sz="2175" dirty="0" err="1"/>
              <a:t>menggunakan</a:t>
            </a:r>
            <a:r>
              <a:rPr lang="en-US" sz="2175" dirty="0"/>
              <a:t> </a:t>
            </a:r>
            <a:r>
              <a:rPr lang="en-US" sz="2175" dirty="0" err="1"/>
              <a:t>uang</a:t>
            </a:r>
            <a:r>
              <a:rPr lang="en-US" sz="2175" dirty="0"/>
              <a:t> </a:t>
            </a:r>
            <a:r>
              <a:rPr lang="en-US" sz="2175" dirty="0" err="1"/>
              <a:t>kartal</a:t>
            </a:r>
            <a:r>
              <a:rPr lang="en-US" sz="2175" dirty="0"/>
              <a:t>);</a:t>
            </a:r>
            <a:endParaRPr lang="id-ID" sz="2175" dirty="0"/>
          </a:p>
          <a:p>
            <a:pPr marL="604838" indent="-200025" algn="just">
              <a:buFont typeface="Wingdings" panose="05000000000000000000" pitchFamily="2" charset="2"/>
              <a:buChar char="ü"/>
            </a:pPr>
            <a:r>
              <a:rPr lang="en-US" sz="2175" dirty="0"/>
              <a:t>dan </a:t>
            </a:r>
            <a:r>
              <a:rPr lang="en-US" sz="2175" dirty="0" err="1"/>
              <a:t>lainnya</a:t>
            </a:r>
            <a:r>
              <a:rPr lang="en-US" sz="2175" dirty="0"/>
              <a:t> </a:t>
            </a:r>
            <a:endParaRPr lang="id-ID" sz="2175" dirty="0"/>
          </a:p>
          <a:p>
            <a:pPr marL="385763" indent="-385763" algn="just">
              <a:buFont typeface="+mj-lt"/>
              <a:buAutoNum type="arabicPeriod" startAt="11"/>
            </a:pPr>
            <a:endParaRPr lang="id-ID" dirty="0"/>
          </a:p>
          <a:p>
            <a:pPr marL="385763" indent="-385763" algn="just">
              <a:buFont typeface="+mj-lt"/>
              <a:buAutoNum type="arabicPeriod" startAt="11"/>
            </a:pPr>
            <a:endParaRPr lang="id-ID" dirty="0"/>
          </a:p>
          <a:p>
            <a:pPr marL="0" indent="0" algn="just">
              <a:lnSpc>
                <a:spcPct val="90000"/>
              </a:lnSpc>
              <a:buNone/>
            </a:pP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234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id-ID" dirty="0">
                <a:solidFill>
                  <a:schemeClr val="bg1"/>
                </a:solidFill>
                <a:latin typeface="Bookman Old Style" panose="02050604050505020204" pitchFamily="18" charset="0"/>
              </a:rPr>
              <a:t>Definisi</a:t>
            </a:r>
            <a:endParaRPr lang="en-US" dirty="0">
              <a:solidFill>
                <a:schemeClr val="bg1"/>
              </a:solidFill>
              <a:latin typeface="Bookman Old Style" panose="02050604050505020204" pitchFamily="18" charset="0"/>
            </a:endParaRPr>
          </a:p>
        </p:txBody>
      </p:sp>
      <p:sp>
        <p:nvSpPr>
          <p:cNvPr id="5" name="Content Placeholder 4"/>
          <p:cNvSpPr>
            <a:spLocks noGrp="1"/>
          </p:cNvSpPr>
          <p:nvPr>
            <p:ph idx="1"/>
          </p:nvPr>
        </p:nvSpPr>
        <p:spPr>
          <a:xfrm>
            <a:off x="1825597" y="739290"/>
            <a:ext cx="5032403" cy="3435862"/>
          </a:xfrm>
        </p:spPr>
        <p:txBody>
          <a:bodyPr>
            <a:normAutofit fontScale="25000" lnSpcReduction="20000"/>
          </a:bodyPr>
          <a:lstStyle/>
          <a:p>
            <a:pPr marL="200025" indent="-200025">
              <a:buFont typeface="+mj-lt"/>
              <a:buAutoNum type="arabicPeriod" startAt="14"/>
            </a:pPr>
            <a:r>
              <a:rPr lang="id-ID" sz="2400" dirty="0"/>
              <a:t>“</a:t>
            </a:r>
            <a:r>
              <a:rPr lang="id-ID" sz="4200" dirty="0"/>
              <a:t>menyamarkan” adalah perbuatan agar harta kekayaan hasil tindak pidana nampak seolah-olah berasal dari kegiatan yang sah, antara lain:</a:t>
            </a:r>
          </a:p>
          <a:p>
            <a:pPr marL="338138" indent="-138113">
              <a:buFont typeface="Wingdings" panose="05000000000000000000" pitchFamily="2" charset="2"/>
              <a:buChar char="ü"/>
            </a:pPr>
            <a:r>
              <a:rPr lang="en-US" sz="4200" dirty="0" err="1"/>
              <a:t>mencampur</a:t>
            </a:r>
            <a:r>
              <a:rPr lang="en-US" sz="4200" dirty="0"/>
              <a:t> </a:t>
            </a:r>
            <a:r>
              <a:rPr lang="en-US" sz="4200" dirty="0" err="1"/>
              <a:t>harta</a:t>
            </a:r>
            <a:r>
              <a:rPr lang="en-US" sz="4200" dirty="0"/>
              <a:t> </a:t>
            </a:r>
            <a:r>
              <a:rPr lang="en-US" sz="4200" dirty="0" err="1"/>
              <a:t>kekayaan</a:t>
            </a:r>
            <a:r>
              <a:rPr lang="en-US" sz="4200" dirty="0"/>
              <a:t> </a:t>
            </a:r>
            <a:r>
              <a:rPr lang="en-US" sz="4200" dirty="0" err="1"/>
              <a:t>hasil</a:t>
            </a:r>
            <a:r>
              <a:rPr lang="en-US" sz="4200" dirty="0"/>
              <a:t> </a:t>
            </a:r>
            <a:r>
              <a:rPr lang="en-US" sz="4200" dirty="0" err="1"/>
              <a:t>tindak</a:t>
            </a:r>
            <a:r>
              <a:rPr lang="en-US" sz="4200" dirty="0"/>
              <a:t> </a:t>
            </a:r>
            <a:r>
              <a:rPr lang="en-US" sz="4200" dirty="0" err="1"/>
              <a:t>pidana</a:t>
            </a:r>
            <a:r>
              <a:rPr lang="en-US" sz="4200" dirty="0"/>
              <a:t> </a:t>
            </a:r>
            <a:r>
              <a:rPr lang="en-US" sz="4200" dirty="0" err="1"/>
              <a:t>dengan</a:t>
            </a:r>
            <a:r>
              <a:rPr lang="en-US" sz="4200" dirty="0"/>
              <a:t> </a:t>
            </a:r>
            <a:r>
              <a:rPr lang="en-US" sz="4200" dirty="0" err="1"/>
              <a:t>harta</a:t>
            </a:r>
            <a:r>
              <a:rPr lang="en-US" sz="4200" dirty="0"/>
              <a:t> </a:t>
            </a:r>
            <a:r>
              <a:rPr lang="en-US" sz="4200" dirty="0" err="1"/>
              <a:t>kekayaan</a:t>
            </a:r>
            <a:r>
              <a:rPr lang="en-US" sz="4200" dirty="0"/>
              <a:t> yang </a:t>
            </a:r>
            <a:r>
              <a:rPr lang="en-US" sz="4200" dirty="0" err="1"/>
              <a:t>sah</a:t>
            </a:r>
            <a:r>
              <a:rPr lang="en-US" sz="4200" dirty="0"/>
              <a:t> (</a:t>
            </a:r>
            <a:r>
              <a:rPr lang="en-US" sz="4200" dirty="0" err="1"/>
              <a:t>gaji</a:t>
            </a:r>
            <a:r>
              <a:rPr lang="en-US" sz="4200" dirty="0"/>
              <a:t>/</a:t>
            </a:r>
            <a:r>
              <a:rPr lang="en-US" sz="4200" dirty="0" err="1"/>
              <a:t>penghasilan</a:t>
            </a:r>
            <a:r>
              <a:rPr lang="en-US" sz="4200" dirty="0"/>
              <a:t>, </a:t>
            </a:r>
            <a:r>
              <a:rPr lang="en-US" sz="4200" dirty="0" err="1"/>
              <a:t>hasil</a:t>
            </a:r>
            <a:r>
              <a:rPr lang="en-US" sz="4200" dirty="0"/>
              <a:t> </a:t>
            </a:r>
            <a:r>
              <a:rPr lang="en-US" sz="4200" dirty="0" err="1"/>
              <a:t>bisnis</a:t>
            </a:r>
            <a:r>
              <a:rPr lang="en-US" sz="4200" dirty="0"/>
              <a:t> yang </a:t>
            </a:r>
            <a:r>
              <a:rPr lang="en-US" sz="4200" dirty="0" err="1"/>
              <a:t>sah</a:t>
            </a:r>
            <a:r>
              <a:rPr lang="en-US" sz="4200" dirty="0"/>
              <a:t>, </a:t>
            </a:r>
            <a:r>
              <a:rPr lang="en-US" sz="4200" dirty="0" err="1"/>
              <a:t>dll</a:t>
            </a:r>
            <a:r>
              <a:rPr lang="en-US" sz="4200" dirty="0"/>
              <a:t>);</a:t>
            </a:r>
            <a:r>
              <a:rPr lang="id-ID" sz="4200" dirty="0"/>
              <a:t> </a:t>
            </a:r>
          </a:p>
          <a:p>
            <a:pPr marL="338138" indent="-138113">
              <a:buFont typeface="Wingdings" panose="05000000000000000000" pitchFamily="2" charset="2"/>
              <a:buChar char="ü"/>
            </a:pPr>
            <a:r>
              <a:rPr lang="en-US" sz="4200" dirty="0"/>
              <a:t>dan </a:t>
            </a:r>
            <a:r>
              <a:rPr lang="en-US" sz="4200" dirty="0" err="1"/>
              <a:t>lainnya</a:t>
            </a:r>
            <a:endParaRPr lang="id-ID" sz="4200" dirty="0"/>
          </a:p>
          <a:p>
            <a:pPr marL="200025" indent="-200025">
              <a:buFont typeface="+mj-lt"/>
              <a:buAutoNum type="arabicPeriod" startAt="15"/>
            </a:pPr>
            <a:r>
              <a:rPr lang="id-ID" sz="4200" dirty="0"/>
              <a:t>“asal usul, sumber, lokasi, peruntukan, pengalihan hak-hak, atau kepemilikan yang sebenarnya” yaitu :</a:t>
            </a:r>
          </a:p>
          <a:p>
            <a:pPr marL="338138" indent="-138113">
              <a:buFont typeface="Wingdings" panose="05000000000000000000" pitchFamily="2" charset="2"/>
              <a:buChar char="ü"/>
            </a:pPr>
            <a:r>
              <a:rPr lang="en-US" sz="4200" dirty="0" err="1"/>
              <a:t>asal</a:t>
            </a:r>
            <a:r>
              <a:rPr lang="en-US" sz="4200" dirty="0"/>
              <a:t> </a:t>
            </a:r>
            <a:r>
              <a:rPr lang="en-US" sz="4200" dirty="0" err="1"/>
              <a:t>usul</a:t>
            </a:r>
            <a:r>
              <a:rPr lang="en-US" sz="4200" dirty="0"/>
              <a:t>, </a:t>
            </a:r>
            <a:r>
              <a:rPr lang="en-US" sz="4200" dirty="0" err="1"/>
              <a:t>mengarah</a:t>
            </a:r>
            <a:r>
              <a:rPr lang="en-US" sz="4200" dirty="0"/>
              <a:t> pada </a:t>
            </a:r>
            <a:r>
              <a:rPr lang="en-US" sz="4200" dirty="0" err="1"/>
              <a:t>Transaksi</a:t>
            </a:r>
            <a:r>
              <a:rPr lang="en-US" sz="4200" dirty="0"/>
              <a:t> yang </a:t>
            </a:r>
            <a:r>
              <a:rPr lang="en-US" sz="4200" dirty="0" err="1"/>
              <a:t>mendasari</a:t>
            </a:r>
            <a:r>
              <a:rPr lang="en-US" sz="4200" dirty="0"/>
              <a:t>, </a:t>
            </a:r>
            <a:r>
              <a:rPr lang="en-US" sz="4200" dirty="0" err="1"/>
              <a:t>seperti</a:t>
            </a:r>
            <a:r>
              <a:rPr lang="en-US" sz="4200" dirty="0"/>
              <a:t> </a:t>
            </a:r>
            <a:r>
              <a:rPr lang="en-US" sz="4200" dirty="0" err="1"/>
              <a:t>hasil</a:t>
            </a:r>
            <a:r>
              <a:rPr lang="en-US" sz="4200" dirty="0"/>
              <a:t> </a:t>
            </a:r>
            <a:r>
              <a:rPr lang="en-US" sz="4200" dirty="0" err="1"/>
              <a:t>usaha</a:t>
            </a:r>
            <a:r>
              <a:rPr lang="en-US" sz="4200" dirty="0"/>
              <a:t>, </a:t>
            </a:r>
            <a:r>
              <a:rPr lang="en-US" sz="4200" dirty="0" err="1"/>
              <a:t>gaji</a:t>
            </a:r>
            <a:r>
              <a:rPr lang="en-US" sz="4200" dirty="0"/>
              <a:t>, honor, fee, </a:t>
            </a:r>
            <a:r>
              <a:rPr lang="en-US" sz="4200" dirty="0" err="1"/>
              <a:t>infaq</a:t>
            </a:r>
            <a:r>
              <a:rPr lang="en-US" sz="4200" dirty="0"/>
              <a:t>, </a:t>
            </a:r>
            <a:r>
              <a:rPr lang="en-US" sz="4200" dirty="0" err="1"/>
              <a:t>shodaqoh</a:t>
            </a:r>
            <a:r>
              <a:rPr lang="en-US" sz="4200" dirty="0"/>
              <a:t>, </a:t>
            </a:r>
            <a:r>
              <a:rPr lang="en-US" sz="4200" dirty="0" err="1"/>
              <a:t>hibah</a:t>
            </a:r>
            <a:r>
              <a:rPr lang="en-US" sz="4200" dirty="0"/>
              <a:t>, </a:t>
            </a:r>
            <a:r>
              <a:rPr lang="en-US" sz="4200" dirty="0" err="1"/>
              <a:t>warisan</a:t>
            </a:r>
            <a:r>
              <a:rPr lang="en-US" sz="4200" dirty="0"/>
              <a:t> dan </a:t>
            </a:r>
            <a:r>
              <a:rPr lang="en-US" sz="4200" dirty="0" err="1"/>
              <a:t>sebagainya</a:t>
            </a:r>
            <a:r>
              <a:rPr lang="en-US" sz="4200" dirty="0"/>
              <a:t>.</a:t>
            </a:r>
            <a:endParaRPr lang="id-ID" sz="4200" dirty="0"/>
          </a:p>
          <a:p>
            <a:pPr marL="338138" indent="-138113">
              <a:buFont typeface="Wingdings" panose="05000000000000000000" pitchFamily="2" charset="2"/>
              <a:buChar char="ü"/>
            </a:pPr>
            <a:r>
              <a:rPr lang="en-US" sz="4200" dirty="0" err="1"/>
              <a:t>sumber</a:t>
            </a:r>
            <a:r>
              <a:rPr lang="en-US" sz="4200" dirty="0"/>
              <a:t>, </a:t>
            </a:r>
            <a:r>
              <a:rPr lang="en-US" sz="4200" dirty="0" err="1"/>
              <a:t>mengarah</a:t>
            </a:r>
            <a:r>
              <a:rPr lang="en-US" sz="4200" dirty="0"/>
              <a:t> pada </a:t>
            </a:r>
            <a:r>
              <a:rPr lang="en-US" sz="4200" dirty="0" err="1"/>
              <a:t>risalah</a:t>
            </a:r>
            <a:r>
              <a:rPr lang="en-US" sz="4200" dirty="0"/>
              <a:t>  </a:t>
            </a:r>
            <a:r>
              <a:rPr lang="en-US" sz="4200" dirty="0" err="1"/>
              <a:t>Transaksi</a:t>
            </a:r>
            <a:r>
              <a:rPr lang="en-US" sz="4200" dirty="0"/>
              <a:t> </a:t>
            </a:r>
            <a:r>
              <a:rPr lang="en-US" sz="4200" dirty="0" err="1"/>
              <a:t>dari</a:t>
            </a:r>
            <a:r>
              <a:rPr lang="en-US" sz="4200" dirty="0"/>
              <a:t> mana </a:t>
            </a:r>
            <a:r>
              <a:rPr lang="en-US" sz="4200" dirty="0" err="1"/>
              <a:t>sesungguhnya</a:t>
            </a:r>
            <a:r>
              <a:rPr lang="en-US" sz="4200" dirty="0"/>
              <a:t> </a:t>
            </a:r>
            <a:r>
              <a:rPr lang="en-US" sz="4200" dirty="0" err="1"/>
              <a:t>harta</a:t>
            </a:r>
            <a:r>
              <a:rPr lang="en-US" sz="4200" dirty="0"/>
              <a:t> </a:t>
            </a:r>
            <a:r>
              <a:rPr lang="en-US" sz="4200" dirty="0" err="1"/>
              <a:t>kekayaan</a:t>
            </a:r>
            <a:r>
              <a:rPr lang="en-US" sz="4200" dirty="0"/>
              <a:t> </a:t>
            </a:r>
            <a:r>
              <a:rPr lang="en-US" sz="4200" dirty="0" err="1"/>
              <a:t>berasal</a:t>
            </a:r>
            <a:r>
              <a:rPr lang="en-US" sz="4200" dirty="0"/>
              <a:t>.</a:t>
            </a:r>
            <a:endParaRPr lang="id-ID" sz="4200" dirty="0"/>
          </a:p>
          <a:p>
            <a:pPr marL="338138" indent="-138113">
              <a:buFont typeface="Wingdings" panose="05000000000000000000" pitchFamily="2" charset="2"/>
              <a:buChar char="ü"/>
            </a:pPr>
            <a:r>
              <a:rPr lang="en-US" sz="4200" dirty="0" err="1"/>
              <a:t>lokasi</a:t>
            </a:r>
            <a:r>
              <a:rPr lang="en-US" sz="4200" dirty="0"/>
              <a:t>, </a:t>
            </a:r>
            <a:r>
              <a:rPr lang="en-US" sz="4200" dirty="0" err="1"/>
              <a:t>mengarah</a:t>
            </a:r>
            <a:r>
              <a:rPr lang="en-US" sz="4200" dirty="0"/>
              <a:t> pada </a:t>
            </a:r>
            <a:r>
              <a:rPr lang="en-US" sz="4200" dirty="0" err="1"/>
              <a:t>pengidentifikasian</a:t>
            </a:r>
            <a:r>
              <a:rPr lang="en-US" sz="4200" dirty="0"/>
              <a:t> </a:t>
            </a:r>
            <a:r>
              <a:rPr lang="en-US" sz="4200" dirty="0" err="1"/>
              <a:t>letak</a:t>
            </a:r>
            <a:r>
              <a:rPr lang="en-US" sz="4200" dirty="0"/>
              <a:t> </a:t>
            </a:r>
            <a:r>
              <a:rPr lang="en-US" sz="4200" dirty="0" err="1"/>
              <a:t>atau</a:t>
            </a:r>
            <a:r>
              <a:rPr lang="en-US" sz="4200" dirty="0"/>
              <a:t> </a:t>
            </a:r>
            <a:r>
              <a:rPr lang="en-US" sz="4200" dirty="0" err="1"/>
              <a:t>posisi</a:t>
            </a:r>
            <a:r>
              <a:rPr lang="en-US" sz="4200" dirty="0"/>
              <a:t> </a:t>
            </a:r>
            <a:r>
              <a:rPr lang="en-US" sz="4200" dirty="0" err="1"/>
              <a:t>Harta</a:t>
            </a:r>
            <a:r>
              <a:rPr lang="en-US" sz="4200" dirty="0"/>
              <a:t> </a:t>
            </a:r>
            <a:r>
              <a:rPr lang="en-US" sz="4200" dirty="0" err="1"/>
              <a:t>Kekayaan</a:t>
            </a:r>
            <a:r>
              <a:rPr lang="en-US" sz="4200" dirty="0"/>
              <a:t>.</a:t>
            </a:r>
            <a:endParaRPr lang="id-ID" sz="4200" dirty="0"/>
          </a:p>
          <a:p>
            <a:pPr marL="338138" indent="-138113">
              <a:buFont typeface="Wingdings" panose="05000000000000000000" pitchFamily="2" charset="2"/>
              <a:buChar char="ü"/>
            </a:pPr>
            <a:r>
              <a:rPr lang="en-US" sz="4200" dirty="0" err="1"/>
              <a:t>peruntukan</a:t>
            </a:r>
            <a:r>
              <a:rPr lang="en-US" sz="4200" dirty="0"/>
              <a:t>, </a:t>
            </a:r>
            <a:r>
              <a:rPr lang="en-US" sz="4200" dirty="0" err="1"/>
              <a:t>mengarah</a:t>
            </a:r>
            <a:r>
              <a:rPr lang="en-US" sz="4200" dirty="0"/>
              <a:t> pada </a:t>
            </a:r>
            <a:r>
              <a:rPr lang="en-US" sz="4200" dirty="0" err="1"/>
              <a:t>pemanfaatan</a:t>
            </a:r>
            <a:r>
              <a:rPr lang="en-US" sz="4200" dirty="0"/>
              <a:t> </a:t>
            </a:r>
            <a:r>
              <a:rPr lang="en-US" sz="4200" dirty="0" err="1"/>
              <a:t>harta</a:t>
            </a:r>
            <a:r>
              <a:rPr lang="en-US" sz="4200" dirty="0"/>
              <a:t> </a:t>
            </a:r>
            <a:r>
              <a:rPr lang="en-US" sz="4200" dirty="0" err="1"/>
              <a:t>kekayaan</a:t>
            </a:r>
            <a:r>
              <a:rPr lang="en-US" sz="4200" dirty="0"/>
              <a:t>.</a:t>
            </a:r>
            <a:endParaRPr lang="id-ID" sz="4200" dirty="0"/>
          </a:p>
          <a:p>
            <a:pPr marL="338138" indent="-138113">
              <a:buFont typeface="Wingdings" panose="05000000000000000000" pitchFamily="2" charset="2"/>
              <a:buChar char="ü"/>
            </a:pPr>
            <a:r>
              <a:rPr lang="en-US" sz="4200" dirty="0" err="1"/>
              <a:t>pengalihan</a:t>
            </a:r>
            <a:r>
              <a:rPr lang="en-US" sz="4200" dirty="0"/>
              <a:t> </a:t>
            </a:r>
            <a:r>
              <a:rPr lang="en-US" sz="4200" dirty="0" err="1"/>
              <a:t>hak-hak</a:t>
            </a:r>
            <a:r>
              <a:rPr lang="en-US" sz="4200" dirty="0"/>
              <a:t>, </a:t>
            </a:r>
            <a:r>
              <a:rPr lang="en-US" sz="4200" dirty="0" err="1"/>
              <a:t>adalah</a:t>
            </a:r>
            <a:r>
              <a:rPr lang="en-US" sz="4200" dirty="0"/>
              <a:t> </a:t>
            </a:r>
            <a:r>
              <a:rPr lang="en-US" sz="4200" dirty="0" err="1"/>
              <a:t>cara</a:t>
            </a:r>
            <a:r>
              <a:rPr lang="en-US" sz="4200" dirty="0"/>
              <a:t> </a:t>
            </a:r>
            <a:r>
              <a:rPr lang="en-US" sz="4200" dirty="0" err="1"/>
              <a:t>untuk</a:t>
            </a:r>
            <a:r>
              <a:rPr lang="en-US" sz="4200" dirty="0"/>
              <a:t> </a:t>
            </a:r>
            <a:r>
              <a:rPr lang="en-US" sz="4200" dirty="0" err="1"/>
              <a:t>melepaskan</a:t>
            </a:r>
            <a:r>
              <a:rPr lang="en-US" sz="4200" dirty="0"/>
              <a:t> </a:t>
            </a:r>
            <a:r>
              <a:rPr lang="en-US" sz="4200" dirty="0" err="1"/>
              <a:t>diri</a:t>
            </a:r>
            <a:r>
              <a:rPr lang="en-US" sz="4200" dirty="0"/>
              <a:t> </a:t>
            </a:r>
            <a:r>
              <a:rPr lang="en-US" sz="4200" dirty="0" err="1"/>
              <a:t>secara</a:t>
            </a:r>
            <a:r>
              <a:rPr lang="en-US" sz="4200" dirty="0"/>
              <a:t> formal </a:t>
            </a:r>
            <a:r>
              <a:rPr lang="en-US" sz="4200" dirty="0" err="1"/>
              <a:t>atas</a:t>
            </a:r>
            <a:r>
              <a:rPr lang="en-US" sz="4200" dirty="0"/>
              <a:t> </a:t>
            </a:r>
            <a:r>
              <a:rPr lang="en-US" sz="4200" dirty="0" err="1"/>
              <a:t>kepemilikan</a:t>
            </a:r>
            <a:r>
              <a:rPr lang="en-US" sz="4200" dirty="0"/>
              <a:t> </a:t>
            </a:r>
            <a:r>
              <a:rPr lang="en-US" sz="4200" dirty="0" err="1"/>
              <a:t>Harta</a:t>
            </a:r>
            <a:r>
              <a:rPr lang="en-US" sz="4200" dirty="0"/>
              <a:t> </a:t>
            </a:r>
            <a:r>
              <a:rPr lang="en-US" sz="4200" dirty="0" err="1"/>
              <a:t>Kekayaan</a:t>
            </a:r>
            <a:r>
              <a:rPr lang="en-US" sz="4200" dirty="0"/>
              <a:t>.</a:t>
            </a:r>
            <a:endParaRPr lang="id-ID" sz="4200" dirty="0"/>
          </a:p>
          <a:p>
            <a:pPr marL="338138" indent="-138113">
              <a:buFont typeface="Wingdings" panose="05000000000000000000" pitchFamily="2" charset="2"/>
              <a:buChar char="ü"/>
            </a:pPr>
            <a:r>
              <a:rPr lang="en-US" sz="4200" dirty="0" err="1"/>
              <a:t>kepemilikan</a:t>
            </a:r>
            <a:r>
              <a:rPr lang="en-US" sz="4200" dirty="0"/>
              <a:t> yang </a:t>
            </a:r>
            <a:r>
              <a:rPr lang="en-US" sz="4200" dirty="0" err="1"/>
              <a:t>sebenarnya</a:t>
            </a:r>
            <a:r>
              <a:rPr lang="en-US" sz="4200" dirty="0"/>
              <a:t>, </a:t>
            </a:r>
            <a:r>
              <a:rPr lang="en-US" sz="4200" dirty="0" err="1"/>
              <a:t>mengandung</a:t>
            </a:r>
            <a:r>
              <a:rPr lang="en-US" sz="4200" dirty="0"/>
              <a:t> </a:t>
            </a:r>
            <a:r>
              <a:rPr lang="en-US" sz="4200" dirty="0" err="1"/>
              <a:t>makna</a:t>
            </a:r>
            <a:r>
              <a:rPr lang="en-US" sz="4200" dirty="0"/>
              <a:t> </a:t>
            </a:r>
            <a:r>
              <a:rPr lang="en-US" sz="4200" dirty="0" err="1"/>
              <a:t>bukan</a:t>
            </a:r>
            <a:r>
              <a:rPr lang="en-US" sz="4200" dirty="0"/>
              <a:t> </a:t>
            </a:r>
            <a:r>
              <a:rPr lang="en-US" sz="4200" dirty="0" err="1"/>
              <a:t>hanya</a:t>
            </a:r>
            <a:r>
              <a:rPr lang="en-US" sz="4200" dirty="0"/>
              <a:t> </a:t>
            </a:r>
            <a:r>
              <a:rPr lang="en-US" sz="4200" dirty="0" err="1"/>
              <a:t>terkait</a:t>
            </a:r>
            <a:r>
              <a:rPr lang="en-US" sz="4200" dirty="0"/>
              <a:t> </a:t>
            </a:r>
            <a:r>
              <a:rPr lang="en-US" sz="4200" dirty="0" err="1"/>
              <a:t>dengan</a:t>
            </a:r>
            <a:r>
              <a:rPr lang="en-US" sz="4200" dirty="0"/>
              <a:t> </a:t>
            </a:r>
            <a:r>
              <a:rPr lang="en-US" sz="4200" dirty="0" err="1"/>
              <a:t>aspek</a:t>
            </a:r>
            <a:r>
              <a:rPr lang="en-US" sz="4200" dirty="0"/>
              <a:t> </a:t>
            </a:r>
            <a:r>
              <a:rPr lang="en-US" sz="4200" dirty="0" err="1"/>
              <a:t>formalitas</a:t>
            </a:r>
            <a:r>
              <a:rPr lang="en-US" sz="4200" dirty="0"/>
              <a:t> </a:t>
            </a:r>
            <a:r>
              <a:rPr lang="en-US" sz="4200" dirty="0" err="1"/>
              <a:t>tetapi</a:t>
            </a:r>
            <a:r>
              <a:rPr lang="en-US" sz="4200" dirty="0"/>
              <a:t> juga </a:t>
            </a:r>
            <a:r>
              <a:rPr lang="en-US" sz="4200" dirty="0" err="1"/>
              <a:t>secara</a:t>
            </a:r>
            <a:r>
              <a:rPr lang="en-US" sz="4200" dirty="0"/>
              <a:t> </a:t>
            </a:r>
            <a:r>
              <a:rPr lang="en-US" sz="4200" dirty="0" err="1"/>
              <a:t>fisik</a:t>
            </a:r>
            <a:r>
              <a:rPr lang="en-US" sz="4200" dirty="0"/>
              <a:t> </a:t>
            </a:r>
            <a:r>
              <a:rPr lang="en-US" sz="4200" dirty="0" err="1"/>
              <a:t>atas</a:t>
            </a:r>
            <a:r>
              <a:rPr lang="en-US" sz="4200" dirty="0"/>
              <a:t> </a:t>
            </a:r>
            <a:r>
              <a:rPr lang="en-US" sz="4200" dirty="0" err="1"/>
              <a:t>kepemilikan</a:t>
            </a:r>
            <a:r>
              <a:rPr lang="en-US" sz="4200" dirty="0"/>
              <a:t> </a:t>
            </a:r>
            <a:r>
              <a:rPr lang="en-US" sz="4200" dirty="0" err="1"/>
              <a:t>Harta</a:t>
            </a:r>
            <a:r>
              <a:rPr lang="en-US" sz="4200" dirty="0"/>
              <a:t> </a:t>
            </a:r>
            <a:r>
              <a:rPr lang="en-US" sz="4200" dirty="0" err="1"/>
              <a:t>kekayaan</a:t>
            </a:r>
            <a:r>
              <a:rPr lang="en-US" sz="4200" dirty="0"/>
              <a:t>.</a:t>
            </a:r>
            <a:endParaRPr lang="id-ID" sz="4200" dirty="0"/>
          </a:p>
          <a:p>
            <a:pPr marL="200025" indent="-200025">
              <a:buFont typeface="+mj-lt"/>
              <a:buAutoNum type="arabicPeriod" startAt="16"/>
            </a:pPr>
            <a:r>
              <a:rPr lang="id-ID" sz="4200" dirty="0"/>
              <a:t>“menerima” adalah suatu keadaan/perbuatan dimana seseorang memperoleh Harta Kekayaan dari orang lain.</a:t>
            </a:r>
          </a:p>
          <a:p>
            <a:pPr marL="200025" indent="-200025">
              <a:buFont typeface="+mj-lt"/>
              <a:buAutoNum type="arabicPeriod" startAt="16"/>
            </a:pPr>
            <a:r>
              <a:rPr lang="id-ID" sz="4200" dirty="0"/>
              <a:t>“menguasai” adalah </a:t>
            </a:r>
            <a:r>
              <a:rPr lang="en-US" sz="4200" dirty="0"/>
              <a:t>:</a:t>
            </a:r>
            <a:r>
              <a:rPr lang="id-ID" sz="4200" dirty="0"/>
              <a:t> suatu perbuatan yang mengakibatkan adanya pengendalian secara langsung atau tidak langsung atas sejumlah uang atau Harta Kekayaan.</a:t>
            </a:r>
          </a:p>
          <a:p>
            <a:pPr marL="0" indent="0">
              <a:buNone/>
            </a:pPr>
            <a:r>
              <a:rPr lang="en-US" sz="4200" dirty="0"/>
              <a:t> </a:t>
            </a:r>
            <a:endParaRPr lang="id-ID" sz="4200" dirty="0"/>
          </a:p>
          <a:p>
            <a:pPr marL="385763" indent="-385763" algn="just">
              <a:buFont typeface="+mj-lt"/>
              <a:buAutoNum type="arabicPeriod" startAt="11"/>
            </a:pPr>
            <a:endParaRPr lang="id-ID" dirty="0"/>
          </a:p>
          <a:p>
            <a:pPr marL="385763" indent="-385763" algn="just">
              <a:buFont typeface="+mj-lt"/>
              <a:buAutoNum type="arabicPeriod" startAt="11"/>
            </a:pPr>
            <a:endParaRPr lang="id-ID" dirty="0"/>
          </a:p>
          <a:p>
            <a:pPr marL="0" indent="0" algn="just">
              <a:lnSpc>
                <a:spcPct val="90000"/>
              </a:lnSpc>
              <a:buNone/>
            </a:pP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102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3" y="642938"/>
            <a:ext cx="1832460" cy="668996"/>
          </a:xfrm>
        </p:spPr>
        <p:txBody>
          <a:bodyPr>
            <a:normAutofit/>
          </a:bodyPr>
          <a:lstStyle/>
          <a:p>
            <a:r>
              <a:rPr lang="id-ID" dirty="0">
                <a:solidFill>
                  <a:schemeClr val="bg1"/>
                </a:solidFill>
                <a:latin typeface="Bookman Old Style" panose="02050604050505020204" pitchFamily="18" charset="0"/>
              </a:rPr>
              <a:t>Definisi</a:t>
            </a:r>
            <a:endParaRPr lang="en-US" dirty="0">
              <a:solidFill>
                <a:schemeClr val="bg1"/>
              </a:solidFill>
              <a:latin typeface="Bookman Old Style" panose="02050604050505020204" pitchFamily="18" charset="0"/>
            </a:endParaRPr>
          </a:p>
        </p:txBody>
      </p:sp>
      <p:sp>
        <p:nvSpPr>
          <p:cNvPr id="5" name="Content Placeholder 4"/>
          <p:cNvSpPr>
            <a:spLocks noGrp="1"/>
          </p:cNvSpPr>
          <p:nvPr>
            <p:ph idx="1"/>
          </p:nvPr>
        </p:nvSpPr>
        <p:spPr>
          <a:xfrm>
            <a:off x="1825597" y="739290"/>
            <a:ext cx="5032403" cy="3435862"/>
          </a:xfrm>
        </p:spPr>
        <p:txBody>
          <a:bodyPr>
            <a:normAutofit fontScale="77500" lnSpcReduction="20000"/>
          </a:bodyPr>
          <a:lstStyle/>
          <a:p>
            <a:pPr marL="267891" indent="-267891">
              <a:buFont typeface="+mj-lt"/>
              <a:buAutoNum type="arabicPeriod" startAt="18"/>
            </a:pPr>
            <a:r>
              <a:rPr lang="id-ID" dirty="0"/>
              <a:t>“menggunakan” adalah </a:t>
            </a:r>
            <a:r>
              <a:rPr lang="en-US" dirty="0"/>
              <a:t>:</a:t>
            </a:r>
            <a:r>
              <a:rPr lang="id-ID" dirty="0"/>
              <a:t> adalah perbuatan yang memiliki motif untuk memperoleh manfaat atau keuntungan.</a:t>
            </a:r>
          </a:p>
          <a:p>
            <a:pPr marL="267891" indent="-267891">
              <a:buFont typeface="+mj-lt"/>
              <a:buAutoNum type="arabicPeriod" startAt="18"/>
            </a:pPr>
            <a:r>
              <a:rPr lang="id-ID" dirty="0"/>
              <a:t>“Harta Kekayaan” adalah </a:t>
            </a:r>
            <a:r>
              <a:rPr lang="en-US" dirty="0"/>
              <a:t>:</a:t>
            </a:r>
            <a:r>
              <a:rPr lang="id-ID" dirty="0"/>
              <a:t> semua benda bergerak atau benda tidak bergerak, baik yang berwujud maupun tidak berwujud, yang diperoleh baik secara langsung maupun tidak langsung</a:t>
            </a:r>
            <a:r>
              <a:rPr lang="en-US" dirty="0"/>
              <a:t> (</a:t>
            </a:r>
            <a:r>
              <a:rPr lang="en-US" dirty="0" err="1"/>
              <a:t>Pasal</a:t>
            </a:r>
            <a:r>
              <a:rPr lang="en-US" dirty="0"/>
              <a:t> 1 </a:t>
            </a:r>
            <a:r>
              <a:rPr lang="en-US" dirty="0" err="1"/>
              <a:t>angka</a:t>
            </a:r>
            <a:r>
              <a:rPr lang="en-US" dirty="0"/>
              <a:t> 13 UUTPPU)</a:t>
            </a:r>
            <a:r>
              <a:rPr lang="id-ID" dirty="0"/>
              <a:t>.</a:t>
            </a:r>
          </a:p>
          <a:p>
            <a:pPr marL="267891" indent="-267891">
              <a:buFont typeface="+mj-lt"/>
              <a:buAutoNum type="arabicPeriod" startAt="18"/>
            </a:pPr>
            <a:r>
              <a:rPr lang="id-ID" dirty="0"/>
              <a:t>“Yang diketahuinya atau patut diduganya”, adalah </a:t>
            </a:r>
            <a:r>
              <a:rPr lang="en-US" dirty="0"/>
              <a:t>:</a:t>
            </a:r>
            <a:r>
              <a:rPr lang="id-ID" dirty="0"/>
              <a:t> patut diduganya</a:t>
            </a:r>
            <a:r>
              <a:rPr lang="en-US" dirty="0"/>
              <a:t> </a:t>
            </a:r>
            <a:r>
              <a:rPr lang="en-US" dirty="0" err="1"/>
              <a:t>adalah</a:t>
            </a:r>
            <a:r>
              <a:rPr lang="en-US" dirty="0"/>
              <a:t> “</a:t>
            </a:r>
            <a:r>
              <a:rPr lang="en-US" dirty="0" err="1"/>
              <a:t>suatu</a:t>
            </a:r>
            <a:r>
              <a:rPr lang="en-US" dirty="0"/>
              <a:t> </a:t>
            </a:r>
            <a:r>
              <a:rPr lang="en-US" dirty="0" err="1"/>
              <a:t>kondisi</a:t>
            </a:r>
            <a:r>
              <a:rPr lang="en-US" dirty="0"/>
              <a:t> yang </a:t>
            </a:r>
            <a:r>
              <a:rPr lang="en-US" dirty="0" err="1"/>
              <a:t>memenuhi</a:t>
            </a:r>
            <a:r>
              <a:rPr lang="en-US" dirty="0"/>
              <a:t> </a:t>
            </a:r>
            <a:r>
              <a:rPr lang="en-US" dirty="0" err="1"/>
              <a:t>setidak-tidaknya</a:t>
            </a:r>
            <a:r>
              <a:rPr lang="en-US" dirty="0"/>
              <a:t> </a:t>
            </a:r>
            <a:r>
              <a:rPr lang="en-US" dirty="0" err="1"/>
              <a:t>pengetahuan</a:t>
            </a:r>
            <a:r>
              <a:rPr lang="en-US" dirty="0"/>
              <a:t>, </a:t>
            </a:r>
            <a:r>
              <a:rPr lang="en-US" dirty="0" err="1"/>
              <a:t>keinginan</a:t>
            </a:r>
            <a:r>
              <a:rPr lang="en-US" dirty="0"/>
              <a:t> </a:t>
            </a:r>
            <a:r>
              <a:rPr lang="en-US" dirty="0" err="1"/>
              <a:t>atau</a:t>
            </a:r>
            <a:r>
              <a:rPr lang="en-US" dirty="0"/>
              <a:t> </a:t>
            </a:r>
            <a:r>
              <a:rPr lang="en-US" dirty="0" err="1"/>
              <a:t>tujuan</a:t>
            </a:r>
            <a:r>
              <a:rPr lang="en-US" dirty="0"/>
              <a:t> pada </a:t>
            </a:r>
            <a:r>
              <a:rPr lang="en-US" dirty="0" err="1"/>
              <a:t>saat</a:t>
            </a:r>
            <a:r>
              <a:rPr lang="en-US" dirty="0"/>
              <a:t> </a:t>
            </a:r>
            <a:r>
              <a:rPr lang="en-US" dirty="0" err="1"/>
              <a:t>terjadinya</a:t>
            </a:r>
            <a:r>
              <a:rPr lang="en-US" dirty="0"/>
              <a:t> </a:t>
            </a:r>
            <a:r>
              <a:rPr lang="en-US" dirty="0" err="1"/>
              <a:t>transaksi</a:t>
            </a:r>
            <a:r>
              <a:rPr lang="en-US" dirty="0"/>
              <a:t> yang </a:t>
            </a:r>
            <a:r>
              <a:rPr lang="en-US" dirty="0" err="1"/>
              <a:t>diketahuinya</a:t>
            </a:r>
            <a:r>
              <a:rPr lang="en-US" dirty="0"/>
              <a:t> yang </a:t>
            </a:r>
            <a:r>
              <a:rPr lang="en-US" dirty="0" err="1"/>
              <a:t>mengisyaratkan</a:t>
            </a:r>
            <a:r>
              <a:rPr lang="en-US" dirty="0"/>
              <a:t> </a:t>
            </a:r>
            <a:r>
              <a:rPr lang="en-US" dirty="0" err="1"/>
              <a:t>adanya</a:t>
            </a:r>
            <a:r>
              <a:rPr lang="en-US" dirty="0"/>
              <a:t> </a:t>
            </a:r>
            <a:r>
              <a:rPr lang="en-US" dirty="0" err="1"/>
              <a:t>pelanggaran</a:t>
            </a:r>
            <a:r>
              <a:rPr lang="en-US" dirty="0"/>
              <a:t> </a:t>
            </a:r>
            <a:r>
              <a:rPr lang="en-US" dirty="0" err="1"/>
              <a:t>hukum</a:t>
            </a:r>
            <a:r>
              <a:rPr lang="en-US" dirty="0"/>
              <a:t>” (</a:t>
            </a:r>
            <a:r>
              <a:rPr lang="en-US" dirty="0" err="1"/>
              <a:t>Penjelasan</a:t>
            </a:r>
            <a:r>
              <a:rPr lang="en-US" dirty="0"/>
              <a:t> </a:t>
            </a:r>
            <a:r>
              <a:rPr lang="en-US" dirty="0" err="1"/>
              <a:t>Pasal</a:t>
            </a:r>
            <a:r>
              <a:rPr lang="en-US" dirty="0"/>
              <a:t> 5 UUTPPU)</a:t>
            </a:r>
            <a:r>
              <a:rPr lang="id-ID" dirty="0"/>
              <a:t>.</a:t>
            </a:r>
            <a:r>
              <a:rPr lang="en-US" dirty="0"/>
              <a:t> </a:t>
            </a:r>
            <a:endParaRPr lang="id-ID" dirty="0"/>
          </a:p>
          <a:p>
            <a:pPr marL="0" indent="0" algn="just">
              <a:lnSpc>
                <a:spcPct val="90000"/>
              </a:lnSpc>
              <a:buNone/>
            </a:pPr>
            <a:endParaRPr lang="en-US" sz="18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609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666" y="757466"/>
            <a:ext cx="1832460" cy="325410"/>
          </a:xfrm>
        </p:spPr>
        <p:txBody>
          <a:bodyPr>
            <a:normAutofit fontScale="90000"/>
          </a:bodyPr>
          <a:lstStyle/>
          <a:p>
            <a:r>
              <a:rPr lang="en-US" dirty="0" err="1">
                <a:solidFill>
                  <a:schemeClr val="bg1"/>
                </a:solidFill>
                <a:latin typeface="Bookman Old Style" panose="02050604050505020204" pitchFamily="18" charset="0"/>
              </a:rPr>
              <a:t>Pasal</a:t>
            </a:r>
            <a:r>
              <a:rPr lang="en-US" dirty="0">
                <a:solidFill>
                  <a:schemeClr val="bg1"/>
                </a:solidFill>
                <a:latin typeface="Bookman Old Style" panose="02050604050505020204" pitchFamily="18" charset="0"/>
              </a:rPr>
              <a:t> 3</a:t>
            </a:r>
          </a:p>
        </p:txBody>
      </p:sp>
      <p:sp>
        <p:nvSpPr>
          <p:cNvPr id="5" name="Content Placeholder 4"/>
          <p:cNvSpPr>
            <a:spLocks noGrp="1"/>
          </p:cNvSpPr>
          <p:nvPr>
            <p:ph idx="1"/>
          </p:nvPr>
        </p:nvSpPr>
        <p:spPr>
          <a:xfrm>
            <a:off x="1825598" y="769959"/>
            <a:ext cx="4695678" cy="3730604"/>
          </a:xfrm>
        </p:spPr>
        <p:txBody>
          <a:bodyPr>
            <a:normAutofit fontScale="32500" lnSpcReduction="20000"/>
          </a:bodyPr>
          <a:lstStyle/>
          <a:p>
            <a:pPr marL="0" indent="0" algn="just">
              <a:lnSpc>
                <a:spcPct val="170000"/>
              </a:lnSpc>
              <a:spcBef>
                <a:spcPts val="0"/>
              </a:spcBef>
              <a:buNone/>
            </a:pPr>
            <a:r>
              <a:rPr lang="id-ID" sz="3750" dirty="0">
                <a:solidFill>
                  <a:schemeClr val="tx1"/>
                </a:solidFill>
                <a:latin typeface="Bookman Old Style" panose="02050604050505020204" pitchFamily="18" charset="0"/>
              </a:rPr>
              <a:t>Setiap Orang yang menempatkan, mentransfer, mengalihkan, membelanjakan, membayarkan, menghibahkan, menitipkan, membawa ke luar negeri, mengubah bentuk, menukarkan dengan mata uang atau surat berharga atau perbuatan lain atas Harta Kekayaan yang diketahuinya atau patut diduganya merupakan hasil tindak pidana sebagaimana dimaksud dalam Pasal 2 ayat (1) dengan tujuan menyembunyikan atau menyamarkan asal usul Harta Kekayaan dipidana karena tindak pidana Pencucian Uang dengan pidana penjara paling lama 20 (dua puluh) tahun dan denda paling banyak Rp10.000.000.000,00 (sepuluh miliar rupiah)</a:t>
            </a:r>
            <a:r>
              <a:rPr lang="en-US" sz="3750" dirty="0">
                <a:solidFill>
                  <a:schemeClr val="tx1"/>
                </a:solidFill>
                <a:latin typeface="Bookman Old Style" panose="02050604050505020204" pitchFamily="18" charset="0"/>
              </a:rPr>
              <a:t> </a:t>
            </a:r>
          </a:p>
          <a:p>
            <a:pPr marL="0" indent="0" algn="just">
              <a:lnSpc>
                <a:spcPct val="170000"/>
              </a:lnSpc>
              <a:spcBef>
                <a:spcPts val="0"/>
              </a:spcBef>
              <a:buNone/>
            </a:pPr>
            <a:endParaRPr lang="en-US" dirty="0"/>
          </a:p>
        </p:txBody>
      </p:sp>
    </p:spTree>
    <p:extLst>
      <p:ext uri="{BB962C8B-B14F-4D97-AF65-F5344CB8AC3E}">
        <p14:creationId xmlns:p14="http://schemas.microsoft.com/office/powerpoint/2010/main" val="1101633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1571</TotalTime>
  <Words>1969</Words>
  <Application>Microsoft Office PowerPoint</Application>
  <PresentationFormat>Custom</PresentationFormat>
  <Paragraphs>170</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Bookman Old Style</vt:lpstr>
      <vt:lpstr>Calibri</vt:lpstr>
      <vt:lpstr>Dubai</vt:lpstr>
      <vt:lpstr>Wingdings</vt:lpstr>
      <vt:lpstr>Office Theme</vt:lpstr>
      <vt:lpstr>Tindak Pidana Pencucian Uang</vt:lpstr>
      <vt:lpstr>Karakteristik Tindak Pidana Pencucian uang</vt:lpstr>
      <vt:lpstr>Pasal 2 ayat (1) = Harta Hasil Tindak Pidana</vt:lpstr>
      <vt:lpstr>Definisi</vt:lpstr>
      <vt:lpstr>Definisi</vt:lpstr>
      <vt:lpstr>Definisi</vt:lpstr>
      <vt:lpstr>Definisi</vt:lpstr>
      <vt:lpstr>Definisi</vt:lpstr>
      <vt:lpstr>Pasal 3</vt:lpstr>
      <vt:lpstr>PowerPoint Presentation</vt:lpstr>
      <vt:lpstr>Pasal 4</vt:lpstr>
      <vt:lpstr>PowerPoint Presentation</vt:lpstr>
      <vt:lpstr>Pasal 5</vt:lpstr>
      <vt:lpstr>PowerPoint Presentation</vt:lpstr>
      <vt:lpstr>Unsur Tindak Pidana Pencucian Uang</vt:lpstr>
      <vt:lpstr>TIPOLOGI  TINDAK PIDANA PENcucian uang</vt:lpstr>
      <vt:lpstr>MENYEMBUNYIKAN HASIL KEJAHATAN KE DALAM AKTIVITAS NORMAL DARI USAHA/PERUSAHAAN YG DIKENDALIKAN PARA KRIMINAL. UPAYA MEMINDAHKAN HASIL KEJAHATAN MELALUI FINANCIAL SYSTEM DG MENCAMPUR PADA BISNIS YG DIKONTROL  PELAKU KRIMINAL, MEMPUNYAI BEBERAPA KEUNTUNGAN:  MEMILIKI KONTROL YG LEBIH KUAT THD PERUSAHAAN YG DIMASUKI. MENGURANGI KECURIGAAN PJK KRN TRANSAKSI TERJADI PADA REK KORPORASI BUKAN PADA REK INDIVIDU. KORPORASI PUNYA ALASAN UNTUK TRANSAKSI DG BERBAGAI YURISDIKSI DAN MATA UANG, SHG MENGURANGI KECURIGAAN PJK.</vt:lpstr>
      <vt:lpstr>PowerPoint Presentation</vt:lpstr>
      <vt:lpstr>PowerPoint Presentation</vt:lpstr>
      <vt:lpstr>2. MISUSE OF LEGITIMATE BUSINESS</vt:lpstr>
      <vt:lpstr>MISUSE OF LEGITIMATE BUSINESS </vt:lpstr>
      <vt:lpstr>CONTOH KASUS</vt:lpstr>
      <vt:lpstr>3. USE OF FALSE IDENTITIES, DOCUMENTS AND STRAW MEN</vt:lpstr>
      <vt:lpstr>USE OF FALSE IDENTITIES</vt:lpstr>
      <vt:lpstr>CONTOH KASUS</vt:lpstr>
      <vt:lpstr>4. EXPLOITATION OF INTERNATIONAL JURISDICTION ISSUE</vt:lpstr>
      <vt:lpstr>EXPLOITATION OF INTERNATIONAL JURISDICTIONAL ISSUE</vt:lpstr>
      <vt:lpstr>CONTOH KASUS</vt:lpstr>
      <vt:lpstr>5. USE OF ANONYMOUS ASSET TYPES </vt:lpstr>
      <vt:lpstr>USE OF ANONYMOUS ASSET TYPES </vt:lpstr>
      <vt:lpstr>CONTOH</vt:lpstr>
      <vt:lpstr>6. OTHER TYPOLOGIES</vt:lpstr>
      <vt:lpstr>TERIMA KASIH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Robby Permana Amri</cp:lastModifiedBy>
  <cp:revision>181</cp:revision>
  <cp:lastPrinted>2018-11-22T08:26:19Z</cp:lastPrinted>
  <dcterms:created xsi:type="dcterms:W3CDTF">2013-08-21T19:17:07Z</dcterms:created>
  <dcterms:modified xsi:type="dcterms:W3CDTF">2018-11-29T08:42:32Z</dcterms:modified>
</cp:coreProperties>
</file>